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2" r:id="rId3"/>
    <p:sldId id="267" r:id="rId4"/>
    <p:sldId id="295" r:id="rId5"/>
    <p:sldId id="305" r:id="rId6"/>
    <p:sldId id="293" r:id="rId7"/>
    <p:sldId id="294" r:id="rId8"/>
    <p:sldId id="302" r:id="rId9"/>
    <p:sldId id="303" r:id="rId10"/>
    <p:sldId id="306" r:id="rId11"/>
    <p:sldId id="304" r:id="rId12"/>
    <p:sldId id="307" r:id="rId13"/>
    <p:sldId id="269" r:id="rId14"/>
    <p:sldId id="270" r:id="rId15"/>
    <p:sldId id="271" r:id="rId16"/>
    <p:sldId id="308" r:id="rId17"/>
    <p:sldId id="272" r:id="rId18"/>
    <p:sldId id="273" r:id="rId19"/>
    <p:sldId id="309" r:id="rId20"/>
    <p:sldId id="274" r:id="rId21"/>
    <p:sldId id="275" r:id="rId22"/>
    <p:sldId id="310" r:id="rId23"/>
    <p:sldId id="276" r:id="rId24"/>
    <p:sldId id="277" r:id="rId25"/>
    <p:sldId id="278" r:id="rId26"/>
    <p:sldId id="311" r:id="rId27"/>
    <p:sldId id="279" r:id="rId28"/>
    <p:sldId id="280" r:id="rId29"/>
    <p:sldId id="312" r:id="rId30"/>
    <p:sldId id="281" r:id="rId31"/>
    <p:sldId id="282" r:id="rId32"/>
    <p:sldId id="283" r:id="rId33"/>
    <p:sldId id="314" r:id="rId34"/>
    <p:sldId id="284" r:id="rId3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06/08/2014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71600" y="5661248"/>
            <a:ext cx="6400800" cy="960512"/>
          </a:xfrm>
        </p:spPr>
        <p:txBody>
          <a:bodyPr>
            <a:normAutofit/>
          </a:bodyPr>
          <a:lstStyle/>
          <a:p>
            <a:r>
              <a:rPr lang="es-CO" sz="3600" b="1" dirty="0" smtClean="0">
                <a:solidFill>
                  <a:srgbClr val="FF0000"/>
                </a:solidFill>
              </a:rPr>
              <a:t>Texto: Lucas 9:1.</a:t>
            </a:r>
            <a:endParaRPr lang="es-CO" sz="3600" b="1" dirty="0">
              <a:solidFill>
                <a:srgbClr val="FF0000"/>
              </a:solidFill>
            </a:endParaRPr>
          </a:p>
        </p:txBody>
      </p:sp>
      <p:sp>
        <p:nvSpPr>
          <p:cNvPr id="4" name="3 Bisel"/>
          <p:cNvSpPr/>
          <p:nvPr/>
        </p:nvSpPr>
        <p:spPr>
          <a:xfrm>
            <a:off x="977679" y="603536"/>
            <a:ext cx="7344816" cy="1457312"/>
          </a:xfrm>
          <a:prstGeom prst="beve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a:t>LA AUTORIDAD DEL DISCÍPULO.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5811" y="2276872"/>
            <a:ext cx="4968552" cy="316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0596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002060"/>
          </a:solidFill>
        </p:spPr>
        <p:txBody>
          <a:bodyPr>
            <a:normAutofit/>
          </a:bodyPr>
          <a:lstStyle/>
          <a:p>
            <a:r>
              <a:rPr lang="es-CO" sz="6000" b="1" i="1" dirty="0" smtClean="0">
                <a:solidFill>
                  <a:schemeClr val="bg1"/>
                </a:solidFill>
                <a:latin typeface="Agency FB" pitchFamily="34" charset="0"/>
              </a:rPr>
              <a:t>La autoridad del discipulado</a:t>
            </a:r>
            <a:endParaRPr lang="es-CO" sz="6000" b="1" i="1" dirty="0">
              <a:solidFill>
                <a:schemeClr val="bg1"/>
              </a:solidFill>
              <a:latin typeface="Agency FB" pitchFamily="34" charset="0"/>
            </a:endParaRPr>
          </a:p>
        </p:txBody>
      </p:sp>
      <p:sp>
        <p:nvSpPr>
          <p:cNvPr id="3" name="2 Marcador de contenido"/>
          <p:cNvSpPr>
            <a:spLocks noGrp="1"/>
          </p:cNvSpPr>
          <p:nvPr>
            <p:ph idx="1"/>
          </p:nvPr>
        </p:nvSpPr>
        <p:spPr>
          <a:xfrm>
            <a:off x="0" y="1844824"/>
            <a:ext cx="9144000" cy="4525963"/>
          </a:xfrm>
          <a:blipFill>
            <a:blip r:embed="rId2"/>
            <a:tile tx="0" ty="0" sx="100000" sy="100000" flip="none" algn="tl"/>
          </a:blipFill>
        </p:spPr>
        <p:txBody>
          <a:bodyPr>
            <a:noAutofit/>
          </a:bodyPr>
          <a:lstStyle/>
          <a:p>
            <a:pPr marL="0" indent="0" algn="ctr">
              <a:buNone/>
            </a:pPr>
            <a:r>
              <a:rPr lang="es-CO" sz="4800" b="1" dirty="0" smtClean="0">
                <a:solidFill>
                  <a:schemeClr val="bg1"/>
                </a:solidFill>
              </a:rPr>
              <a:t>Lucas 9:1. </a:t>
            </a:r>
          </a:p>
          <a:p>
            <a:pPr marL="0" indent="0" algn="ctr">
              <a:buNone/>
            </a:pPr>
            <a:r>
              <a:rPr lang="es-CO" sz="4800" b="1" dirty="0" smtClean="0">
                <a:solidFill>
                  <a:schemeClr val="bg1"/>
                </a:solidFill>
              </a:rPr>
              <a:t>Reuniendo </a:t>
            </a:r>
            <a:r>
              <a:rPr lang="es-CO" sz="4800" b="1" dirty="0">
                <a:solidFill>
                  <a:schemeClr val="bg1"/>
                </a:solidFill>
              </a:rPr>
              <a:t>a sus doce discípulos, les dio poder y autoridad sobre todos los demonios y para sanar enfermedades.</a:t>
            </a:r>
          </a:p>
        </p:txBody>
      </p:sp>
    </p:spTree>
    <p:extLst>
      <p:ext uri="{BB962C8B-B14F-4D97-AF65-F5344CB8AC3E}">
        <p14:creationId xmlns:p14="http://schemas.microsoft.com/office/powerpoint/2010/main" val="39862018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fontScale="90000"/>
          </a:bodyPr>
          <a:lstStyle/>
          <a:p>
            <a:r>
              <a:rPr lang="es-CO" b="1" i="1" dirty="0" smtClean="0">
                <a:latin typeface="Agency FB" pitchFamily="34" charset="0"/>
              </a:rPr>
              <a:t>El sueño de Dios siempre ha sido la salvación del hombre</a:t>
            </a:r>
            <a:endParaRPr lang="es-CO" b="1" i="1" dirty="0">
              <a:latin typeface="Agency FB" pitchFamily="34" charset="0"/>
            </a:endParaRPr>
          </a:p>
        </p:txBody>
      </p:sp>
      <p:sp>
        <p:nvSpPr>
          <p:cNvPr id="3" name="2 Marcador de contenido"/>
          <p:cNvSpPr>
            <a:spLocks noGrp="1"/>
          </p:cNvSpPr>
          <p:nvPr>
            <p:ph idx="1"/>
          </p:nvPr>
        </p:nvSpPr>
        <p:spPr/>
        <p:txBody>
          <a:bodyPr>
            <a:normAutofit fontScale="85000" lnSpcReduction="10000"/>
          </a:bodyPr>
          <a:lstStyle/>
          <a:p>
            <a:pPr marL="0" indent="0" algn="ctr">
              <a:buNone/>
            </a:pPr>
            <a:r>
              <a:rPr lang="es-CO" dirty="0" smtClean="0"/>
              <a:t>Después de que el hombre pecara, la Palabra de Dios  </a:t>
            </a:r>
            <a:r>
              <a:rPr lang="es-CO" dirty="0"/>
              <a:t>nos dice en </a:t>
            </a:r>
            <a:r>
              <a:rPr lang="es-CO" dirty="0">
                <a:solidFill>
                  <a:srgbClr val="FF0000"/>
                </a:solidFill>
              </a:rPr>
              <a:t>(Génesis 3:9), </a:t>
            </a:r>
            <a:r>
              <a:rPr lang="es-CO" dirty="0" smtClean="0"/>
              <a:t>«</a:t>
            </a:r>
            <a:r>
              <a:rPr lang="es-CO" dirty="0" smtClean="0">
                <a:latin typeface="Agency FB" pitchFamily="34" charset="0"/>
              </a:rPr>
              <a:t>Mas </a:t>
            </a:r>
            <a:r>
              <a:rPr lang="es-CO" dirty="0">
                <a:latin typeface="Agency FB" pitchFamily="34" charset="0"/>
              </a:rPr>
              <a:t>Jehová Dios llamó al hombre, y le dijo: ¿Dónde estás tú</a:t>
            </a:r>
            <a:r>
              <a:rPr lang="es-CO" dirty="0" smtClean="0">
                <a:latin typeface="Agency FB" pitchFamily="34" charset="0"/>
              </a:rPr>
              <a:t>?»,</a:t>
            </a:r>
            <a:r>
              <a:rPr lang="es-CO" dirty="0"/>
              <a:t> </a:t>
            </a:r>
            <a:r>
              <a:rPr lang="es-CO" dirty="0" smtClean="0"/>
              <a:t>Y en el N. Testamento </a:t>
            </a:r>
            <a:r>
              <a:rPr lang="es-CO" dirty="0" smtClean="0">
                <a:solidFill>
                  <a:srgbClr val="FF0000"/>
                </a:solidFill>
              </a:rPr>
              <a:t>(San Lucas 19:</a:t>
            </a:r>
            <a:r>
              <a:rPr lang="es-CO" dirty="0" smtClean="0">
                <a:solidFill>
                  <a:srgbClr val="FF0000"/>
                </a:solidFill>
                <a:latin typeface="Agency FB" pitchFamily="34" charset="0"/>
              </a:rPr>
              <a:t> </a:t>
            </a:r>
            <a:r>
              <a:rPr lang="es-CO" dirty="0" smtClean="0">
                <a:solidFill>
                  <a:srgbClr val="FF0000"/>
                </a:solidFill>
              </a:rPr>
              <a:t>10) </a:t>
            </a:r>
            <a:r>
              <a:rPr lang="es-CO" dirty="0" smtClean="0"/>
              <a:t>dice: «</a:t>
            </a:r>
            <a:r>
              <a:rPr lang="es-CO" dirty="0" smtClean="0">
                <a:latin typeface="Agency FB" pitchFamily="34" charset="0"/>
              </a:rPr>
              <a:t>porque </a:t>
            </a:r>
            <a:r>
              <a:rPr lang="es-CO" dirty="0">
                <a:latin typeface="Agency FB" pitchFamily="34" charset="0"/>
              </a:rPr>
              <a:t>el Hijo del hombre vino a buscar y a salvar lo que se había </a:t>
            </a:r>
            <a:r>
              <a:rPr lang="es-CO" dirty="0" smtClean="0">
                <a:latin typeface="Agency FB" pitchFamily="34" charset="0"/>
              </a:rPr>
              <a:t>perdido</a:t>
            </a:r>
            <a:r>
              <a:rPr lang="es-CO" dirty="0" smtClean="0"/>
              <a:t>».</a:t>
            </a:r>
          </a:p>
          <a:p>
            <a:pPr marL="0" indent="0" algn="ctr">
              <a:buNone/>
            </a:pPr>
            <a:endParaRPr lang="es-CO" dirty="0"/>
          </a:p>
          <a:p>
            <a:pPr marL="0" indent="0" algn="ctr">
              <a:buNone/>
            </a:pPr>
            <a:r>
              <a:rPr lang="es-CO" b="1" dirty="0" smtClean="0">
                <a:solidFill>
                  <a:srgbClr val="002060"/>
                </a:solidFill>
              </a:rPr>
              <a:t>En estos dos textos de la Santa Biblia nos habla del interés profundo del Creador del hombre por salvarlo, y llevarlo nuevamente a tener una relación intima con Él. Es así como Dios delega sobre aquellos que creen el Él la responsabilidad de hacer la obra de Dios en el mundo.</a:t>
            </a:r>
          </a:p>
          <a:p>
            <a:pPr marL="0" indent="0">
              <a:buNone/>
            </a:pPr>
            <a:endParaRPr lang="es-CO" dirty="0" smtClean="0"/>
          </a:p>
        </p:txBody>
      </p:sp>
    </p:spTree>
    <p:extLst>
      <p:ext uri="{BB962C8B-B14F-4D97-AF65-F5344CB8AC3E}">
        <p14:creationId xmlns:p14="http://schemas.microsoft.com/office/powerpoint/2010/main" val="21663183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10146"/>
          </a:xfrm>
          <a:solidFill>
            <a:schemeClr val="accent4">
              <a:lumMod val="20000"/>
              <a:lumOff val="80000"/>
            </a:schemeClr>
          </a:solidFill>
        </p:spPr>
        <p:txBody>
          <a:bodyPr>
            <a:noAutofit/>
          </a:bodyPr>
          <a:lstStyle/>
          <a:p>
            <a:r>
              <a:rPr lang="es-CO" sz="3200" dirty="0">
                <a:latin typeface="Agency FB" pitchFamily="34" charset="0"/>
              </a:rPr>
              <a:t>Una de las facetas del liderazgo, </a:t>
            </a:r>
            <a:r>
              <a:rPr lang="es-CO" sz="3200" dirty="0" smtClean="0">
                <a:latin typeface="Agency FB" pitchFamily="34" charset="0"/>
              </a:rPr>
              <a:t>en este caso, la de Dios, es </a:t>
            </a:r>
            <a:r>
              <a:rPr lang="es-CO" sz="3200" dirty="0">
                <a:latin typeface="Agency FB" pitchFamily="34" charset="0"/>
              </a:rPr>
              <a:t>la habilidad de delegar responsabilidades a aquellos discípulos potenciales</a:t>
            </a:r>
          </a:p>
        </p:txBody>
      </p:sp>
      <p:sp>
        <p:nvSpPr>
          <p:cNvPr id="3" name="2 Marcador de contenido"/>
          <p:cNvSpPr>
            <a:spLocks noGrp="1"/>
          </p:cNvSpPr>
          <p:nvPr>
            <p:ph idx="1"/>
          </p:nvPr>
        </p:nvSpPr>
        <p:spPr>
          <a:xfrm>
            <a:off x="467544" y="1737679"/>
            <a:ext cx="5688632" cy="2411401"/>
          </a:xfrm>
        </p:spPr>
        <p:txBody>
          <a:bodyPr>
            <a:normAutofit fontScale="92500" lnSpcReduction="20000"/>
          </a:bodyPr>
          <a:lstStyle/>
          <a:p>
            <a:pPr marL="0" indent="0" algn="ctr">
              <a:buNone/>
            </a:pPr>
            <a:r>
              <a:rPr lang="es-CO" dirty="0" smtClean="0"/>
              <a:t>Lamentablemente</a:t>
            </a:r>
            <a:r>
              <a:rPr lang="es-CO" dirty="0"/>
              <a:t>, hay muchos líderes que cometen errores al delegar, y como resultado, no hay reproducción de líderes. El delegar es un arte, donde debemos aprender a confiar en otros</a:t>
            </a:r>
            <a:r>
              <a:rPr lang="es-CO" dirty="0" smtClean="0"/>
              <a:t>.</a:t>
            </a:r>
          </a:p>
        </p:txBody>
      </p:sp>
      <p:sp>
        <p:nvSpPr>
          <p:cNvPr id="4" name="3 Rectángulo"/>
          <p:cNvSpPr/>
          <p:nvPr/>
        </p:nvSpPr>
        <p:spPr>
          <a:xfrm>
            <a:off x="683568" y="4365104"/>
            <a:ext cx="7272808" cy="2246769"/>
          </a:xfrm>
          <a:prstGeom prst="rect">
            <a:avLst/>
          </a:prstGeom>
        </p:spPr>
        <p:txBody>
          <a:bodyPr wrap="square">
            <a:spAutoFit/>
          </a:bodyPr>
          <a:lstStyle/>
          <a:p>
            <a:pPr algn="ctr"/>
            <a:r>
              <a:rPr lang="es-CO" sz="2800" dirty="0"/>
              <a:t>Algunas veces, pensamos que nadie puede hacer el trabajo mejor que nosotros, pero es necesario delegar y confiar en nuestros discípulos, aún sabiendo de antemano, que van a cometer errores, pues esto es parte del proceso.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72816"/>
            <a:ext cx="2533650"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17154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wheel(1)">
                                      <p:cBhvr>
                                        <p:cTn id="13"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i="1" dirty="0" smtClean="0">
                <a:latin typeface="Agency FB" pitchFamily="34" charset="0"/>
              </a:rPr>
              <a:t>Los beneficios de «Escudriñar» la Biblia</a:t>
            </a:r>
            <a:endParaRPr lang="es-CO" b="1" i="1" dirty="0">
              <a:latin typeface="Agency FB" pitchFamily="34" charset="0"/>
            </a:endParaRPr>
          </a:p>
        </p:txBody>
      </p:sp>
      <p:sp>
        <p:nvSpPr>
          <p:cNvPr id="3" name="2 Marcador de contenido"/>
          <p:cNvSpPr>
            <a:spLocks noGrp="1"/>
          </p:cNvSpPr>
          <p:nvPr>
            <p:ph idx="1"/>
          </p:nvPr>
        </p:nvSpPr>
        <p:spPr>
          <a:xfrm>
            <a:off x="5508104" y="1638785"/>
            <a:ext cx="3096344" cy="4525963"/>
          </a:xfrm>
        </p:spPr>
        <p:txBody>
          <a:bodyPr>
            <a:normAutofit fontScale="92500"/>
          </a:bodyPr>
          <a:lstStyle/>
          <a:p>
            <a:pPr marL="0" indent="0" algn="ctr">
              <a:buNone/>
            </a:pPr>
            <a:endParaRPr lang="es-CO" dirty="0" smtClean="0"/>
          </a:p>
          <a:p>
            <a:pPr marL="0" indent="0" algn="ctr">
              <a:buNone/>
            </a:pPr>
            <a:r>
              <a:rPr lang="es-CO" dirty="0" smtClean="0">
                <a:latin typeface="Elephant" pitchFamily="18" charset="0"/>
              </a:rPr>
              <a:t>La Biblia hay que leerla para ser sabios, creerla  para ser salvos y practicarla para ser santos.</a:t>
            </a:r>
          </a:p>
          <a:p>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628800"/>
            <a:ext cx="3096344"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50403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fontScale="90000"/>
          </a:bodyPr>
          <a:lstStyle/>
          <a:p>
            <a:r>
              <a:rPr lang="es-CO" b="1" dirty="0" smtClean="0">
                <a:latin typeface="Agency FB" pitchFamily="34" charset="0"/>
              </a:rPr>
              <a:t>¿Qué exigencia le hace Dios a los Israelitas después de sacarlos de la esclavitud Egipcia?</a:t>
            </a:r>
            <a:r>
              <a:rPr lang="es-CO" dirty="0" smtClean="0"/>
              <a:t> </a:t>
            </a:r>
            <a:endParaRPr lang="es-CO" dirty="0"/>
          </a:p>
        </p:txBody>
      </p:sp>
      <p:sp>
        <p:nvSpPr>
          <p:cNvPr id="3" name="2 Marcador de contenido"/>
          <p:cNvSpPr>
            <a:spLocks noGrp="1"/>
          </p:cNvSpPr>
          <p:nvPr>
            <p:ph idx="1"/>
          </p:nvPr>
        </p:nvSpPr>
        <p:spPr>
          <a:xfrm>
            <a:off x="457200" y="1600200"/>
            <a:ext cx="8229600" cy="5069160"/>
          </a:xfrm>
        </p:spPr>
        <p:txBody>
          <a:bodyPr>
            <a:normAutofit fontScale="85000" lnSpcReduction="20000"/>
          </a:bodyPr>
          <a:lstStyle/>
          <a:p>
            <a:pPr marL="0" indent="0" algn="ctr">
              <a:buNone/>
            </a:pPr>
            <a:r>
              <a:rPr lang="es-CO" b="1" dirty="0" smtClean="0">
                <a:solidFill>
                  <a:srgbClr val="FF0000"/>
                </a:solidFill>
              </a:rPr>
              <a:t>Éxodo </a:t>
            </a:r>
            <a:r>
              <a:rPr lang="es-CO" b="1" dirty="0">
                <a:solidFill>
                  <a:srgbClr val="FF0000"/>
                </a:solidFill>
              </a:rPr>
              <a:t>19,2-6: </a:t>
            </a:r>
            <a:r>
              <a:rPr lang="es-CO" dirty="0"/>
              <a:t>Habían salido de Refidim, y llegaron al desierto de Sinaí, y acamparon en el desierto; y acampó allí Israel delante del monte. </a:t>
            </a:r>
            <a:r>
              <a:rPr lang="es-CO" dirty="0" smtClean="0"/>
              <a:t>3 </a:t>
            </a:r>
            <a:r>
              <a:rPr lang="es-CO" dirty="0"/>
              <a:t>Y Moisés subió a Dios; y Jehová lo llamó desde el monte, diciendo: </a:t>
            </a:r>
            <a:r>
              <a:rPr lang="es-CO" b="1" dirty="0"/>
              <a:t>Así dirás a la casa de Jacob, y anunciarás a los hijos de Israel</a:t>
            </a:r>
            <a:r>
              <a:rPr lang="es-CO" dirty="0"/>
              <a:t>: </a:t>
            </a:r>
            <a:endParaRPr lang="es-CO" dirty="0" smtClean="0"/>
          </a:p>
          <a:p>
            <a:pPr marL="0" indent="0" algn="ctr">
              <a:buNone/>
            </a:pPr>
            <a:r>
              <a:rPr lang="es-CO" dirty="0" smtClean="0"/>
              <a:t>4 </a:t>
            </a:r>
            <a:r>
              <a:rPr lang="es-CO" dirty="0"/>
              <a:t>Vosotros </a:t>
            </a:r>
            <a:r>
              <a:rPr lang="es-CO" b="1" u="sng" dirty="0"/>
              <a:t>visteis</a:t>
            </a:r>
            <a:r>
              <a:rPr lang="es-CO" dirty="0"/>
              <a:t> lo que hice a los egipcios, y cómo os tomé sobre alas de águilas, y os he traído a </a:t>
            </a:r>
            <a:r>
              <a:rPr lang="es-CO" b="1" u="sng" dirty="0"/>
              <a:t>mí</a:t>
            </a:r>
            <a:r>
              <a:rPr lang="es-CO" dirty="0"/>
              <a:t>. </a:t>
            </a:r>
            <a:r>
              <a:rPr lang="es-CO" dirty="0" smtClean="0"/>
              <a:t>5 </a:t>
            </a:r>
            <a:r>
              <a:rPr lang="es-CO" b="1" u="sng" dirty="0"/>
              <a:t>Ahora, pues, si diereis oído a mi voz</a:t>
            </a:r>
            <a:r>
              <a:rPr lang="es-CO" b="1" dirty="0"/>
              <a:t>, y </a:t>
            </a:r>
            <a:r>
              <a:rPr lang="es-CO" b="1" u="sng" dirty="0"/>
              <a:t>guardareis mi pacto</a:t>
            </a:r>
            <a:r>
              <a:rPr lang="es-CO" dirty="0"/>
              <a:t>, </a:t>
            </a:r>
            <a:r>
              <a:rPr lang="es-CO" dirty="0" smtClean="0"/>
              <a:t>(</a:t>
            </a:r>
            <a:r>
              <a:rPr lang="es-CO" dirty="0" smtClean="0">
                <a:latin typeface="Agency FB" pitchFamily="34" charset="0"/>
              </a:rPr>
              <a:t>obedecer la Ley, los diez Mandamientos</a:t>
            </a:r>
            <a:r>
              <a:rPr lang="es-CO" dirty="0" smtClean="0"/>
              <a:t>), </a:t>
            </a:r>
            <a:r>
              <a:rPr lang="es-CO" b="1" u="sng" dirty="0" smtClean="0"/>
              <a:t>vosotros </a:t>
            </a:r>
            <a:r>
              <a:rPr lang="es-CO" b="1" u="sng" dirty="0"/>
              <a:t>seréis mi especial tesoro sobre todos los pueblos</a:t>
            </a:r>
            <a:r>
              <a:rPr lang="es-CO" dirty="0"/>
              <a:t>; porque mía es toda la </a:t>
            </a:r>
            <a:r>
              <a:rPr lang="es-CO" dirty="0" smtClean="0"/>
              <a:t>tierra 6 </a:t>
            </a:r>
            <a:r>
              <a:rPr lang="es-CO" b="1" u="sng" dirty="0"/>
              <a:t>Y vosotros me seréis un reino de sacerdotes, y gente santa</a:t>
            </a:r>
            <a:r>
              <a:rPr lang="es-CO" dirty="0"/>
              <a:t>. Estas son las palabras que dirás a los hijos de Israel. “</a:t>
            </a:r>
            <a:r>
              <a:rPr lang="es-CO" b="1" u="sng" dirty="0"/>
              <a:t>Serán para mí un reino de sacerdotes y una nación santa</a:t>
            </a:r>
            <a:r>
              <a:rPr lang="es-CO" dirty="0" smtClean="0"/>
              <a:t>”.</a:t>
            </a:r>
            <a:endParaRPr lang="es-CO" dirty="0"/>
          </a:p>
          <a:p>
            <a:endParaRPr lang="es-CO" dirty="0"/>
          </a:p>
        </p:txBody>
      </p:sp>
    </p:spTree>
    <p:extLst>
      <p:ext uri="{BB962C8B-B14F-4D97-AF65-F5344CB8AC3E}">
        <p14:creationId xmlns:p14="http://schemas.microsoft.com/office/powerpoint/2010/main" val="22297327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336704"/>
          </a:xfrm>
        </p:spPr>
        <p:txBody>
          <a:bodyPr>
            <a:normAutofit fontScale="85000" lnSpcReduction="20000"/>
          </a:bodyPr>
          <a:lstStyle/>
          <a:p>
            <a:pPr marL="0" indent="0" algn="ctr">
              <a:buNone/>
            </a:pPr>
            <a:r>
              <a:rPr lang="es-CO" sz="3100" b="1" dirty="0" smtClean="0"/>
              <a:t>En este pasaje de la Santa Biblia encontramos varias cosas:</a:t>
            </a:r>
          </a:p>
          <a:p>
            <a:pPr marL="0" indent="0">
              <a:buNone/>
            </a:pPr>
            <a:endParaRPr lang="es-CO" sz="3100" b="1" dirty="0" smtClean="0"/>
          </a:p>
          <a:p>
            <a:pPr marL="0" indent="0">
              <a:buNone/>
            </a:pPr>
            <a:r>
              <a:rPr lang="es-CO" sz="4100" b="1" dirty="0" smtClean="0">
                <a:solidFill>
                  <a:srgbClr val="FF0000"/>
                </a:solidFill>
              </a:rPr>
              <a:t>1</a:t>
            </a:r>
            <a:r>
              <a:rPr lang="es-CO" dirty="0" smtClean="0"/>
              <a:t>). </a:t>
            </a:r>
            <a:r>
              <a:rPr lang="es-CO" b="1" dirty="0" smtClean="0">
                <a:solidFill>
                  <a:srgbClr val="C00000"/>
                </a:solidFill>
              </a:rPr>
              <a:t>Dios delega Su Voluntad sobre Moisés, para que él la transmita a los descendientes de Jacob, incluyéndolos como «delegados» de Dios ante el mundo.</a:t>
            </a:r>
          </a:p>
          <a:p>
            <a:pPr marL="0" indent="0">
              <a:buNone/>
            </a:pPr>
            <a:endParaRPr lang="es-CO" dirty="0" smtClean="0"/>
          </a:p>
          <a:p>
            <a:pPr marL="0" indent="0">
              <a:buNone/>
            </a:pPr>
            <a:r>
              <a:rPr lang="es-CO" sz="4600" b="1" dirty="0" smtClean="0">
                <a:solidFill>
                  <a:srgbClr val="FF0000"/>
                </a:solidFill>
              </a:rPr>
              <a:t>2</a:t>
            </a:r>
            <a:r>
              <a:rPr lang="es-CO" dirty="0" smtClean="0"/>
              <a:t>). </a:t>
            </a:r>
            <a:r>
              <a:rPr lang="es-CO" b="1" dirty="0" smtClean="0">
                <a:solidFill>
                  <a:srgbClr val="002060"/>
                </a:solidFill>
              </a:rPr>
              <a:t>Ellos eran sus testigos: habían «visto lo que Dios había hecho», para llevarlos a «Dios».</a:t>
            </a:r>
          </a:p>
          <a:p>
            <a:pPr marL="0" indent="0">
              <a:buNone/>
            </a:pPr>
            <a:endParaRPr lang="es-CO" dirty="0" smtClean="0"/>
          </a:p>
          <a:p>
            <a:pPr marL="0" indent="0">
              <a:buNone/>
            </a:pPr>
            <a:r>
              <a:rPr lang="es-CO" sz="4600" b="1" dirty="0" smtClean="0">
                <a:solidFill>
                  <a:srgbClr val="FF0000"/>
                </a:solidFill>
              </a:rPr>
              <a:t>3</a:t>
            </a:r>
            <a:r>
              <a:rPr lang="es-CO" dirty="0" smtClean="0"/>
              <a:t>). </a:t>
            </a:r>
            <a:r>
              <a:rPr lang="es-CO" b="1" dirty="0" smtClean="0">
                <a:solidFill>
                  <a:srgbClr val="0070C0"/>
                </a:solidFill>
              </a:rPr>
              <a:t>Si «oían Su Voz», y guardaban «Su pacto», los diez Mandamientos, serían «su especial tesoro sobre todos los pueblos».</a:t>
            </a:r>
          </a:p>
          <a:p>
            <a:pPr marL="0" indent="0">
              <a:buNone/>
            </a:pPr>
            <a:endParaRPr lang="es-CO" dirty="0" smtClean="0"/>
          </a:p>
          <a:p>
            <a:pPr marL="0" indent="0">
              <a:buNone/>
            </a:pPr>
            <a:r>
              <a:rPr lang="es-CO" sz="4600" b="1" dirty="0" smtClean="0">
                <a:solidFill>
                  <a:srgbClr val="FF0000"/>
                </a:solidFill>
              </a:rPr>
              <a:t>4</a:t>
            </a:r>
            <a:r>
              <a:rPr lang="es-CO" dirty="0"/>
              <a:t>). </a:t>
            </a:r>
            <a:r>
              <a:rPr lang="es-CO" b="1" dirty="0" smtClean="0">
                <a:solidFill>
                  <a:srgbClr val="7030A0"/>
                </a:solidFill>
              </a:rPr>
              <a:t>Si hacías esto serían «un </a:t>
            </a:r>
            <a:r>
              <a:rPr lang="es-CO" b="1" dirty="0">
                <a:solidFill>
                  <a:srgbClr val="7030A0"/>
                </a:solidFill>
              </a:rPr>
              <a:t>reino de sacerdotes, y </a:t>
            </a:r>
            <a:r>
              <a:rPr lang="es-CO" b="1" dirty="0" smtClean="0">
                <a:solidFill>
                  <a:srgbClr val="7030A0"/>
                </a:solidFill>
              </a:rPr>
              <a:t>una nación santa».</a:t>
            </a:r>
          </a:p>
        </p:txBody>
      </p:sp>
    </p:spTree>
    <p:extLst>
      <p:ext uri="{BB962C8B-B14F-4D97-AF65-F5344CB8AC3E}">
        <p14:creationId xmlns:p14="http://schemas.microsoft.com/office/powerpoint/2010/main" val="51769312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a:solidFill>
            <a:schemeClr val="accent4">
              <a:lumMod val="40000"/>
              <a:lumOff val="60000"/>
            </a:schemeClr>
          </a:solidFill>
        </p:spPr>
        <p:txBody>
          <a:bodyPr>
            <a:normAutofit fontScale="90000"/>
          </a:bodyPr>
          <a:lstStyle/>
          <a:p>
            <a:r>
              <a:rPr lang="es-CO" dirty="0" smtClean="0">
                <a:latin typeface="Agency FB" pitchFamily="34" charset="0"/>
              </a:rPr>
              <a:t>Moisés delega ciertas funciones dentro del pueblo de Israel </a:t>
            </a:r>
            <a:endParaRPr lang="es-CO" dirty="0">
              <a:latin typeface="Agency FB" pitchFamily="34" charset="0"/>
            </a:endParaRPr>
          </a:p>
        </p:txBody>
      </p:sp>
      <p:sp>
        <p:nvSpPr>
          <p:cNvPr id="3" name="2 Marcador de contenido"/>
          <p:cNvSpPr>
            <a:spLocks noGrp="1"/>
          </p:cNvSpPr>
          <p:nvPr>
            <p:ph idx="1"/>
          </p:nvPr>
        </p:nvSpPr>
        <p:spPr>
          <a:xfrm>
            <a:off x="215008" y="1860848"/>
            <a:ext cx="8928992" cy="4997152"/>
          </a:xfrm>
        </p:spPr>
        <p:txBody>
          <a:bodyPr>
            <a:normAutofit fontScale="85000" lnSpcReduction="10000"/>
          </a:bodyPr>
          <a:lstStyle/>
          <a:p>
            <a:pPr marL="0" indent="0">
              <a:buNone/>
            </a:pPr>
            <a:r>
              <a:rPr lang="es-CO" b="1" dirty="0">
                <a:solidFill>
                  <a:srgbClr val="FF0000"/>
                </a:solidFill>
              </a:rPr>
              <a:t>Éxodo 18.25, </a:t>
            </a:r>
            <a:r>
              <a:rPr lang="es-CO" b="1" dirty="0" smtClean="0">
                <a:solidFill>
                  <a:srgbClr val="FF0000"/>
                </a:solidFill>
              </a:rPr>
              <a:t>26</a:t>
            </a:r>
            <a:r>
              <a:rPr lang="es-CO" dirty="0" smtClean="0"/>
              <a:t>. «Escogió </a:t>
            </a:r>
            <a:r>
              <a:rPr lang="es-CO" dirty="0"/>
              <a:t>Moisés varones de </a:t>
            </a:r>
            <a:r>
              <a:rPr lang="es-CO" b="1" u="sng" dirty="0"/>
              <a:t>virtud </a:t>
            </a:r>
            <a:r>
              <a:rPr lang="es-CO" dirty="0"/>
              <a:t>de entre todo Israel, y los puso por jefes sobre el pueblo, sobre mil, sobre ciento, sobre cincuenta, y sobre diez. 26Y juzgaban al pueblo en todo tiempo; el asunto difícil lo traían a Moisés, y ellos juzgaban todo asunto pequeño</a:t>
            </a:r>
            <a:r>
              <a:rPr lang="es-CO" dirty="0" smtClean="0"/>
              <a:t>.”</a:t>
            </a:r>
            <a:endParaRPr lang="es-CO" dirty="0"/>
          </a:p>
          <a:p>
            <a:pPr marL="0" indent="0">
              <a:buNone/>
            </a:pPr>
            <a:r>
              <a:rPr lang="es-CO" dirty="0" smtClean="0"/>
              <a:t>Aquí encontramos la regla:  (</a:t>
            </a:r>
            <a:r>
              <a:rPr lang="es-CO" sz="3600" b="1" dirty="0" smtClean="0">
                <a:solidFill>
                  <a:srgbClr val="FF0000"/>
                </a:solidFill>
              </a:rPr>
              <a:t>1</a:t>
            </a:r>
            <a:r>
              <a:rPr lang="es-CO" dirty="0" smtClean="0"/>
              <a:t>). Delegar </a:t>
            </a:r>
            <a:r>
              <a:rPr lang="es-CO" dirty="0"/>
              <a:t>conforme a la disposición y a la capacidad de la </a:t>
            </a:r>
            <a:r>
              <a:rPr lang="es-CO" dirty="0" smtClean="0"/>
              <a:t>persona. (</a:t>
            </a:r>
            <a:r>
              <a:rPr lang="es-CO" sz="3600" b="1" dirty="0" smtClean="0">
                <a:solidFill>
                  <a:srgbClr val="FF0000"/>
                </a:solidFill>
              </a:rPr>
              <a:t>2</a:t>
            </a:r>
            <a:r>
              <a:rPr lang="es-CO" dirty="0" smtClean="0"/>
              <a:t>). Delegar </a:t>
            </a:r>
            <a:r>
              <a:rPr lang="es-CO" dirty="0"/>
              <a:t>de acuerdo al don o a la pasión de la persona, ubicarla en la posición correcta. Dios dio los dones de acuerdo a la pasión y al talento de cada persona</a:t>
            </a:r>
            <a:r>
              <a:rPr lang="es-CO" dirty="0" smtClean="0"/>
              <a:t>. Lea </a:t>
            </a:r>
            <a:r>
              <a:rPr lang="es-CO" b="1" dirty="0" smtClean="0">
                <a:solidFill>
                  <a:srgbClr val="FF0000"/>
                </a:solidFill>
              </a:rPr>
              <a:t>(Efe.4:11,12).</a:t>
            </a:r>
            <a:endParaRPr lang="es-CO" b="1" dirty="0">
              <a:solidFill>
                <a:srgbClr val="FF0000"/>
              </a:solidFill>
            </a:endParaRPr>
          </a:p>
          <a:p>
            <a:endParaRPr lang="es-CO" dirty="0"/>
          </a:p>
          <a:p>
            <a:pPr marL="0" indent="0" algn="ctr">
              <a:buNone/>
            </a:pPr>
            <a:r>
              <a:rPr lang="es-CO" dirty="0" smtClean="0"/>
              <a:t>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88640"/>
            <a:ext cx="2438400"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78240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474840" cy="3528391"/>
          </a:xfrm>
        </p:spPr>
        <p:txBody>
          <a:bodyPr>
            <a:normAutofit fontScale="92500" lnSpcReduction="10000"/>
          </a:bodyPr>
          <a:lstStyle/>
          <a:p>
            <a:pPr marL="0" indent="0" algn="ctr">
              <a:buNone/>
            </a:pPr>
            <a:r>
              <a:rPr lang="es-CO" dirty="0" smtClean="0"/>
              <a:t>La </a:t>
            </a:r>
            <a:r>
              <a:rPr lang="es-CO" dirty="0"/>
              <a:t>responsabilidad y la autoridad son delegadas: Esto quiere decir que </a:t>
            </a:r>
            <a:r>
              <a:rPr lang="es-CO" u="sng" dirty="0"/>
              <a:t>no se debe abusar de ellas</a:t>
            </a:r>
            <a:r>
              <a:rPr lang="es-CO" dirty="0"/>
              <a:t>. Su autoridad está fundamentada en la sumisión y en la relación saludable con el líder.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76672"/>
            <a:ext cx="3829968" cy="275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475656" y="4365104"/>
            <a:ext cx="6055444" cy="1815882"/>
          </a:xfrm>
          <a:prstGeom prst="rect">
            <a:avLst/>
          </a:prstGeom>
        </p:spPr>
        <p:txBody>
          <a:bodyPr wrap="square">
            <a:spAutoFit/>
          </a:bodyPr>
          <a:lstStyle/>
          <a:p>
            <a:pPr algn="ctr"/>
            <a:r>
              <a:rPr lang="es-CO" sz="2800" b="1" dirty="0">
                <a:solidFill>
                  <a:srgbClr val="FF0000"/>
                </a:solidFill>
              </a:rPr>
              <a:t>Si el discípulo se rebela contra su líder, pierde la autoridad. La rebelión no debe ser permitida bajo ninguna circunstancia en la organización.</a:t>
            </a:r>
          </a:p>
        </p:txBody>
      </p:sp>
    </p:spTree>
    <p:extLst>
      <p:ext uri="{BB962C8B-B14F-4D97-AF65-F5344CB8AC3E}">
        <p14:creationId xmlns:p14="http://schemas.microsoft.com/office/powerpoint/2010/main" val="565140525"/>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19872" y="260648"/>
            <a:ext cx="5122912" cy="2520280"/>
          </a:xfrm>
        </p:spPr>
        <p:txBody>
          <a:bodyPr>
            <a:normAutofit fontScale="85000" lnSpcReduction="10000"/>
          </a:bodyPr>
          <a:lstStyle/>
          <a:p>
            <a:pPr marL="0" indent="0">
              <a:buNone/>
            </a:pPr>
            <a:r>
              <a:rPr lang="es-CO" dirty="0" smtClean="0"/>
              <a:t>El </a:t>
            </a:r>
            <a:r>
              <a:rPr lang="es-CO" dirty="0"/>
              <a:t>compromiso primordial del discípulo es servir con el fin de aliviarle la carga al líder: La autoridad que recibe el discípulo es para servir al pueblo y no para satisfacer sus propios intereses</a:t>
            </a:r>
            <a:r>
              <a:rPr lang="es-CO" dirty="0" smtClean="0"/>
              <a:t>.</a:t>
            </a:r>
            <a:endParaRPr lang="es-CO" dirty="0"/>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2854449"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3284984"/>
            <a:ext cx="8496944" cy="3046988"/>
          </a:xfrm>
          <a:prstGeom prst="rect">
            <a:avLst/>
          </a:prstGeom>
        </p:spPr>
        <p:txBody>
          <a:bodyPr wrap="square">
            <a:spAutoFit/>
          </a:bodyPr>
          <a:lstStyle/>
          <a:p>
            <a:r>
              <a:rPr lang="es-CO" sz="3200" dirty="0" smtClean="0">
                <a:solidFill>
                  <a:srgbClr val="FF0000"/>
                </a:solidFill>
              </a:rPr>
              <a:t>Núm.18:22</a:t>
            </a:r>
            <a:r>
              <a:rPr lang="es-CO" sz="3200" dirty="0" smtClean="0"/>
              <a:t>. up“…</a:t>
            </a:r>
            <a:r>
              <a:rPr lang="es-CO" sz="3200" dirty="0" smtClean="0">
                <a:latin typeface="Agency FB" pitchFamily="34" charset="0"/>
              </a:rPr>
              <a:t>Y </a:t>
            </a:r>
            <a:r>
              <a:rPr lang="es-CO" sz="3200" dirty="0">
                <a:latin typeface="Agency FB" pitchFamily="34" charset="0"/>
              </a:rPr>
              <a:t>llevarán contigo la carga del pueblo, y no la llevarás tú solo</a:t>
            </a:r>
            <a:r>
              <a:rPr lang="es-CO" sz="3200" dirty="0" smtClean="0"/>
              <a:t>”.</a:t>
            </a:r>
            <a:endParaRPr lang="es-CO" sz="3200" dirty="0"/>
          </a:p>
          <a:p>
            <a:r>
              <a:rPr lang="es-CO" sz="3200" b="1" dirty="0" smtClean="0">
                <a:solidFill>
                  <a:srgbClr val="0070C0"/>
                </a:solidFill>
              </a:rPr>
              <a:t>Después </a:t>
            </a:r>
            <a:r>
              <a:rPr lang="es-CO" sz="3200" b="1" dirty="0">
                <a:solidFill>
                  <a:srgbClr val="0070C0"/>
                </a:solidFill>
              </a:rPr>
              <a:t>de Dios, la fidelidad y lealtad se le deben al líder: La lealtad es importante en la empresa, en la iglesia, fuera de la iglesia, en el hogar, entre otros.</a:t>
            </a:r>
          </a:p>
        </p:txBody>
      </p:sp>
    </p:spTree>
    <p:extLst>
      <p:ext uri="{BB962C8B-B14F-4D97-AF65-F5344CB8AC3E}">
        <p14:creationId xmlns:p14="http://schemas.microsoft.com/office/powerpoint/2010/main" val="3311647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2000"/>
                                        <p:tgtEl>
                                          <p:spTgt spid="4">
                                            <p:txEl>
                                              <p:pRg st="1" end="1"/>
                                            </p:txEl>
                                          </p:spTgt>
                                        </p:tgtEl>
                                      </p:cBhvr>
                                    </p:animEffect>
                                    <p:anim calcmode="lin" valueType="num">
                                      <p:cBhvr>
                                        <p:cTn id="13"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4">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7"/>
            <a:ext cx="8229600" cy="994123"/>
          </a:xfrm>
        </p:spPr>
        <p:txBody>
          <a:bodyPr>
            <a:noAutofit/>
          </a:bodyPr>
          <a:lstStyle/>
          <a:p>
            <a:r>
              <a:rPr lang="es-CO" sz="4000" b="1" i="1" dirty="0" smtClean="0">
                <a:latin typeface="Agency FB" pitchFamily="34" charset="0"/>
              </a:rPr>
              <a:t/>
            </a:r>
            <a:br>
              <a:rPr lang="es-CO" sz="4000" b="1" i="1" dirty="0" smtClean="0">
                <a:latin typeface="Agency FB" pitchFamily="34" charset="0"/>
              </a:rPr>
            </a:br>
            <a:r>
              <a:rPr lang="es-CO" sz="4000" b="1" i="1" dirty="0" smtClean="0">
                <a:latin typeface="Agency FB" pitchFamily="34" charset="0"/>
              </a:rPr>
              <a:t>¿</a:t>
            </a:r>
            <a:r>
              <a:rPr lang="es-CO" sz="4000" b="1" i="1" dirty="0">
                <a:latin typeface="Agency FB" pitchFamily="34" charset="0"/>
              </a:rPr>
              <a:t>Qué hacía Jesús cuando delegaba autoridad a sus discípulos? </a:t>
            </a:r>
            <a:br>
              <a:rPr lang="es-CO" sz="4000" b="1" i="1" dirty="0">
                <a:latin typeface="Agency FB" pitchFamily="34" charset="0"/>
              </a:rPr>
            </a:br>
            <a:endParaRPr lang="es-CO" sz="3200" b="1" i="1" dirty="0">
              <a:latin typeface="Agency FB" pitchFamily="34" charset="0"/>
            </a:endParaRPr>
          </a:p>
        </p:txBody>
      </p:sp>
      <p:sp>
        <p:nvSpPr>
          <p:cNvPr id="3" name="2 Marcador de contenido"/>
          <p:cNvSpPr>
            <a:spLocks noGrp="1"/>
          </p:cNvSpPr>
          <p:nvPr>
            <p:ph idx="1"/>
          </p:nvPr>
        </p:nvSpPr>
        <p:spPr>
          <a:xfrm>
            <a:off x="-84434" y="4149080"/>
            <a:ext cx="9144000" cy="2448272"/>
          </a:xfrm>
        </p:spPr>
        <p:txBody>
          <a:bodyPr>
            <a:normAutofit lnSpcReduction="10000"/>
          </a:bodyPr>
          <a:lstStyle/>
          <a:p>
            <a:pPr marL="0" indent="0" algn="ctr">
              <a:buNone/>
            </a:pPr>
            <a:r>
              <a:rPr lang="es-CO" sz="2400" dirty="0" smtClean="0"/>
              <a:t>Mateo 10:5-8. “ </a:t>
            </a:r>
            <a:r>
              <a:rPr lang="es-CO" sz="2800" i="1" dirty="0" smtClean="0">
                <a:solidFill>
                  <a:srgbClr val="FF0000"/>
                </a:solidFill>
                <a:latin typeface="Agency FB" pitchFamily="34" charset="0"/>
              </a:rPr>
              <a:t>A </a:t>
            </a:r>
            <a:r>
              <a:rPr lang="es-CO" sz="2800" i="1" dirty="0">
                <a:solidFill>
                  <a:srgbClr val="FF0000"/>
                </a:solidFill>
                <a:latin typeface="Agency FB" pitchFamily="34" charset="0"/>
              </a:rPr>
              <a:t>estos doce envió Jesús, y les dio instrucciones, diciendo: Por camino de gentiles no vayáis, y en ciudad de samaritanos no entréis, </a:t>
            </a:r>
            <a:r>
              <a:rPr lang="es-CO" sz="2800" i="1" dirty="0" smtClean="0">
                <a:solidFill>
                  <a:srgbClr val="FF0000"/>
                </a:solidFill>
                <a:latin typeface="Agency FB" pitchFamily="34" charset="0"/>
              </a:rPr>
              <a:t>6 sino </a:t>
            </a:r>
            <a:r>
              <a:rPr lang="es-CO" sz="2800" i="1" dirty="0">
                <a:solidFill>
                  <a:srgbClr val="FF0000"/>
                </a:solidFill>
                <a:latin typeface="Agency FB" pitchFamily="34" charset="0"/>
              </a:rPr>
              <a:t>id </a:t>
            </a:r>
            <a:r>
              <a:rPr lang="es-CO" sz="2800" b="1" i="1" u="sng" dirty="0">
                <a:solidFill>
                  <a:srgbClr val="FF0000"/>
                </a:solidFill>
                <a:latin typeface="Agency FB" pitchFamily="34" charset="0"/>
              </a:rPr>
              <a:t>antes</a:t>
            </a:r>
            <a:r>
              <a:rPr lang="es-CO" sz="2800" i="1" dirty="0">
                <a:solidFill>
                  <a:srgbClr val="FF0000"/>
                </a:solidFill>
                <a:latin typeface="Agency FB" pitchFamily="34" charset="0"/>
              </a:rPr>
              <a:t> a las ovejas perdidas de la casa de Israel. </a:t>
            </a:r>
            <a:r>
              <a:rPr lang="es-CO" sz="2800" i="1" dirty="0" smtClean="0">
                <a:solidFill>
                  <a:srgbClr val="FF0000"/>
                </a:solidFill>
                <a:latin typeface="Agency FB" pitchFamily="34" charset="0"/>
              </a:rPr>
              <a:t>7 Y </a:t>
            </a:r>
            <a:r>
              <a:rPr lang="es-CO" sz="2800" i="1" dirty="0">
                <a:solidFill>
                  <a:srgbClr val="FF0000"/>
                </a:solidFill>
                <a:latin typeface="Agency FB" pitchFamily="34" charset="0"/>
              </a:rPr>
              <a:t>yendo, predicad, diciendo: El reino de los cielos se ha </a:t>
            </a:r>
            <a:r>
              <a:rPr lang="es-CO" sz="2800" i="1" dirty="0" smtClean="0">
                <a:solidFill>
                  <a:srgbClr val="FF0000"/>
                </a:solidFill>
                <a:latin typeface="Agency FB" pitchFamily="34" charset="0"/>
              </a:rPr>
              <a:t>acercado. 8 Sanad </a:t>
            </a:r>
            <a:r>
              <a:rPr lang="es-CO" sz="2800" i="1" dirty="0">
                <a:solidFill>
                  <a:srgbClr val="FF0000"/>
                </a:solidFill>
                <a:latin typeface="Agency FB" pitchFamily="34" charset="0"/>
              </a:rPr>
              <a:t>enfermos, limpiad leprosos, resucitad muertos, echad fuera demonios; de gracia recibisteis, dad de gracia</a:t>
            </a:r>
            <a:r>
              <a:rPr lang="es-CO" sz="2800" i="1" dirty="0" smtClean="0">
                <a:solidFill>
                  <a:srgbClr val="FF0000"/>
                </a:solidFill>
                <a:latin typeface="Agency FB" pitchFamily="34" charset="0"/>
              </a:rPr>
              <a:t>.”</a:t>
            </a:r>
            <a:endParaRPr lang="es-CO" sz="2400" b="1" i="1" dirty="0">
              <a:solidFill>
                <a:srgbClr val="FF0000"/>
              </a:solidFill>
              <a:latin typeface="Agency FB" pitchFamily="34" charset="0"/>
            </a:endParaRPr>
          </a:p>
          <a:p>
            <a:pPr marL="0" indent="0" algn="ctr">
              <a:buNone/>
            </a:pPr>
            <a:endParaRPr lang="es-CO" sz="2400" b="1" u="sng" dirty="0" smtClean="0"/>
          </a:p>
        </p:txBody>
      </p:sp>
      <p:sp>
        <p:nvSpPr>
          <p:cNvPr id="4" name="3 Rectángulo"/>
          <p:cNvSpPr/>
          <p:nvPr/>
        </p:nvSpPr>
        <p:spPr>
          <a:xfrm>
            <a:off x="539552" y="1988840"/>
            <a:ext cx="6048672" cy="2246769"/>
          </a:xfrm>
          <a:prstGeom prst="rect">
            <a:avLst/>
          </a:prstGeom>
        </p:spPr>
        <p:txBody>
          <a:bodyPr wrap="square">
            <a:spAutoFit/>
          </a:bodyPr>
          <a:lstStyle/>
          <a:p>
            <a:pPr algn="ctr"/>
            <a:r>
              <a:rPr lang="es-CO" sz="2800" dirty="0"/>
              <a:t>Daba instrucciones específicas: El cómo, el cuándo, el qué, el dónde, el por qué del trabajo. Esto evita problemas futuros.</a:t>
            </a:r>
            <a:br>
              <a:rPr lang="es-CO" sz="2800" dirty="0"/>
            </a:br>
            <a:endParaRPr lang="es-CO" sz="28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8274" y="1562100"/>
            <a:ext cx="245745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654594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lgn="ctr">
              <a:buNone/>
            </a:pPr>
            <a:endParaRPr lang="es-CO" dirty="0" smtClean="0"/>
          </a:p>
          <a:p>
            <a:pPr marL="0" indent="0" algn="ctr">
              <a:buNone/>
            </a:pPr>
            <a:r>
              <a:rPr lang="es-CO" dirty="0" smtClean="0"/>
              <a:t>Algunos </a:t>
            </a:r>
            <a:r>
              <a:rPr lang="es-CO" dirty="0"/>
              <a:t>principios </a:t>
            </a:r>
            <a:r>
              <a:rPr lang="es-CO" dirty="0" smtClean="0"/>
              <a:t>Bíblicos </a:t>
            </a:r>
            <a:r>
              <a:rPr lang="es-CO" dirty="0"/>
              <a:t>que el discípulo debe saber:</a:t>
            </a:r>
          </a:p>
          <a:p>
            <a:pPr marL="0" indent="0" algn="ctr">
              <a:buNone/>
            </a:pPr>
            <a:r>
              <a:rPr lang="es-CO" b="1" u="sng" dirty="0" smtClean="0"/>
              <a:t>Dar </a:t>
            </a:r>
            <a:r>
              <a:rPr lang="es-CO" b="1" u="sng" dirty="0"/>
              <a:t>cuentas</a:t>
            </a:r>
            <a:r>
              <a:rPr lang="es-CO" dirty="0"/>
              <a:t>: </a:t>
            </a:r>
            <a:r>
              <a:rPr lang="es-CO" b="1" dirty="0">
                <a:solidFill>
                  <a:srgbClr val="0070C0"/>
                </a:solidFill>
              </a:rPr>
              <a:t>Todo buen discípulo, después de que se le delegó autoridad y responsabilidad, debe informar y dar cuentas de su trabajo</a:t>
            </a:r>
            <a:r>
              <a:rPr lang="es-CO" dirty="0">
                <a:solidFill>
                  <a:srgbClr val="0070C0"/>
                </a:solidFill>
              </a:rPr>
              <a:t>.</a:t>
            </a:r>
          </a:p>
          <a:p>
            <a:endParaRPr lang="es-CO" dirty="0"/>
          </a:p>
          <a:p>
            <a:pPr marL="0" indent="0" algn="ctr">
              <a:buNone/>
            </a:pPr>
            <a:r>
              <a:rPr lang="es-CO" dirty="0">
                <a:solidFill>
                  <a:srgbClr val="FF0000"/>
                </a:solidFill>
              </a:rPr>
              <a:t>Lucas </a:t>
            </a:r>
            <a:r>
              <a:rPr lang="es-CO" dirty="0" smtClean="0">
                <a:solidFill>
                  <a:srgbClr val="FF0000"/>
                </a:solidFill>
              </a:rPr>
              <a:t>10.17</a:t>
            </a:r>
            <a:r>
              <a:rPr lang="es-CO" b="1" dirty="0" smtClean="0"/>
              <a:t>Lucas 10:17</a:t>
            </a:r>
            <a:r>
              <a:rPr lang="es-CO" dirty="0" smtClean="0">
                <a:solidFill>
                  <a:srgbClr val="FF0000"/>
                </a:solidFill>
              </a:rPr>
              <a:t> </a:t>
            </a:r>
            <a:r>
              <a:rPr lang="es-CO" dirty="0" smtClean="0"/>
              <a:t>dice:  </a:t>
            </a:r>
            <a:r>
              <a:rPr lang="es-CO" dirty="0"/>
              <a:t>“</a:t>
            </a:r>
            <a:r>
              <a:rPr lang="es-CO" b="1" dirty="0">
                <a:latin typeface="Agency FB" pitchFamily="34" charset="0"/>
              </a:rPr>
              <a:t>Volvieron los setenta con gozo, diciendo: </a:t>
            </a:r>
            <a:r>
              <a:rPr lang="es-CO" b="1" dirty="0" smtClean="0">
                <a:latin typeface="Agency FB" pitchFamily="34" charset="0"/>
              </a:rPr>
              <a:t> «Señor</a:t>
            </a:r>
            <a:r>
              <a:rPr lang="es-CO" b="1" dirty="0">
                <a:latin typeface="Agency FB" pitchFamily="34" charset="0"/>
              </a:rPr>
              <a:t>, aun los demonios se nos sujetan en tu </a:t>
            </a:r>
            <a:r>
              <a:rPr lang="es-CO" b="1" dirty="0" smtClean="0">
                <a:latin typeface="Agency FB" pitchFamily="34" charset="0"/>
              </a:rPr>
              <a:t>nombre</a:t>
            </a:r>
            <a:r>
              <a:rPr lang="es-CO" dirty="0" smtClean="0"/>
              <a:t>». </a:t>
            </a:r>
            <a:endParaRPr lang="es-CO" dirty="0"/>
          </a:p>
          <a:p>
            <a:endParaRPr lang="es-CO" dirty="0"/>
          </a:p>
        </p:txBody>
      </p:sp>
    </p:spTree>
    <p:extLst>
      <p:ext uri="{BB962C8B-B14F-4D97-AF65-F5344CB8AC3E}">
        <p14:creationId xmlns:p14="http://schemas.microsoft.com/office/powerpoint/2010/main" val="16614557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9144000" cy="6408712"/>
          </a:xfrm>
        </p:spPr>
        <p:txBody>
          <a:bodyPr>
            <a:normAutofit fontScale="85000" lnSpcReduction="20000"/>
          </a:bodyPr>
          <a:lstStyle/>
          <a:p>
            <a:pPr marL="0" indent="0" algn="ctr">
              <a:buNone/>
            </a:pPr>
            <a:r>
              <a:rPr lang="es-CO" dirty="0" smtClean="0"/>
              <a:t>En</a:t>
            </a:r>
            <a:r>
              <a:rPr lang="es-CO" dirty="0" smtClean="0">
                <a:solidFill>
                  <a:srgbClr val="FF0000"/>
                </a:solidFill>
              </a:rPr>
              <a:t> Sal </a:t>
            </a:r>
            <a:r>
              <a:rPr lang="es-CO" dirty="0">
                <a:solidFill>
                  <a:srgbClr val="FF0000"/>
                </a:solidFill>
              </a:rPr>
              <a:t>99,2.3.5: </a:t>
            </a:r>
            <a:r>
              <a:rPr lang="es-CO" dirty="0" smtClean="0"/>
              <a:t>se registra lo que debían hacer sus «delegados»</a:t>
            </a:r>
          </a:p>
          <a:p>
            <a:pPr marL="0" indent="0">
              <a:buNone/>
            </a:pPr>
            <a:r>
              <a:rPr lang="es-CO" sz="3300" b="1" dirty="0" smtClean="0">
                <a:solidFill>
                  <a:srgbClr val="FF0000"/>
                </a:solidFill>
              </a:rPr>
              <a:t>1</a:t>
            </a:r>
            <a:r>
              <a:rPr lang="es-CO" dirty="0" smtClean="0"/>
              <a:t>). Debían exaltar a Dios diciendo:  “Jehová </a:t>
            </a:r>
            <a:r>
              <a:rPr lang="es-CO" dirty="0"/>
              <a:t>en Sion es </a:t>
            </a:r>
            <a:r>
              <a:rPr lang="es-CO" b="1" u="sng" dirty="0"/>
              <a:t>grande</a:t>
            </a:r>
            <a:r>
              <a:rPr lang="es-CO" dirty="0"/>
              <a:t>, </a:t>
            </a:r>
            <a:r>
              <a:rPr lang="es-CO" dirty="0" smtClean="0"/>
              <a:t>Y </a:t>
            </a:r>
            <a:r>
              <a:rPr lang="es-CO" b="1" u="sng" dirty="0"/>
              <a:t>exaltado</a:t>
            </a:r>
            <a:r>
              <a:rPr lang="es-CO" dirty="0"/>
              <a:t> sobre todos los </a:t>
            </a:r>
            <a:r>
              <a:rPr lang="es-CO" dirty="0" smtClean="0"/>
              <a:t>pueblos». Dios debía ser el centro de su mensaje. </a:t>
            </a:r>
          </a:p>
          <a:p>
            <a:pPr marL="0" indent="0">
              <a:buNone/>
            </a:pPr>
            <a:r>
              <a:rPr lang="es-CO" sz="3300" b="1" dirty="0" smtClean="0">
                <a:solidFill>
                  <a:srgbClr val="FF0000"/>
                </a:solidFill>
              </a:rPr>
              <a:t>2</a:t>
            </a:r>
            <a:r>
              <a:rPr lang="es-CO" dirty="0" smtClean="0"/>
              <a:t>). Verso 3, </a:t>
            </a:r>
            <a:r>
              <a:rPr lang="es-CO" dirty="0"/>
              <a:t>Alaben tu nombre grande y temible; </a:t>
            </a:r>
            <a:r>
              <a:rPr lang="es-CO" dirty="0" smtClean="0"/>
              <a:t>El </a:t>
            </a:r>
            <a:r>
              <a:rPr lang="es-CO" dirty="0"/>
              <a:t>es </a:t>
            </a:r>
            <a:r>
              <a:rPr lang="es-CO" b="1" u="sng" dirty="0"/>
              <a:t>santo</a:t>
            </a:r>
            <a:r>
              <a:rPr lang="es-CO" dirty="0"/>
              <a:t>. </a:t>
            </a:r>
            <a:r>
              <a:rPr lang="es-CO" dirty="0" smtClean="0"/>
              <a:t>(Ya que todos los demás somos pecadores, lea </a:t>
            </a:r>
            <a:r>
              <a:rPr lang="es-CO" dirty="0" smtClean="0">
                <a:solidFill>
                  <a:srgbClr val="FF0000"/>
                </a:solidFill>
              </a:rPr>
              <a:t>Rom.3:10).</a:t>
            </a:r>
          </a:p>
          <a:p>
            <a:pPr marL="0" indent="0">
              <a:buNone/>
            </a:pPr>
            <a:r>
              <a:rPr lang="es-CO" sz="3300" b="1" dirty="0" smtClean="0">
                <a:solidFill>
                  <a:srgbClr val="FF0000"/>
                </a:solidFill>
              </a:rPr>
              <a:t>3</a:t>
            </a:r>
            <a:r>
              <a:rPr lang="es-CO" dirty="0" smtClean="0"/>
              <a:t>). Verso 5, </a:t>
            </a:r>
            <a:r>
              <a:rPr lang="es-CO" b="1" u="sng" dirty="0"/>
              <a:t>Exaltad</a:t>
            </a:r>
            <a:r>
              <a:rPr lang="es-CO" dirty="0"/>
              <a:t> a Jehová nuestro Dios, </a:t>
            </a:r>
            <a:r>
              <a:rPr lang="es-CO" dirty="0" smtClean="0"/>
              <a:t>Y </a:t>
            </a:r>
            <a:r>
              <a:rPr lang="es-CO" b="1" u="sng" dirty="0"/>
              <a:t>postraos</a:t>
            </a:r>
            <a:r>
              <a:rPr lang="es-CO" dirty="0"/>
              <a:t> ante el estrado de sus pies</a:t>
            </a:r>
            <a:r>
              <a:rPr lang="es-CO" dirty="0" smtClean="0"/>
              <a:t>; </a:t>
            </a:r>
            <a:r>
              <a:rPr lang="es-CO" dirty="0"/>
              <a:t>El es santo. Nosotros somos su pueblo y ovejas de su rebaño</a:t>
            </a:r>
            <a:r>
              <a:rPr lang="es-CO" dirty="0" smtClean="0"/>
              <a:t>”. No debían </a:t>
            </a:r>
            <a:r>
              <a:rPr lang="es-CO" dirty="0" err="1" smtClean="0"/>
              <a:t>exigír</a:t>
            </a:r>
            <a:r>
              <a:rPr lang="es-CO" dirty="0" smtClean="0"/>
              <a:t> reverencia de nadie.</a:t>
            </a:r>
            <a:endParaRPr lang="es-CO" dirty="0"/>
          </a:p>
          <a:p>
            <a:endParaRPr lang="es-CO" dirty="0"/>
          </a:p>
          <a:p>
            <a:pPr marL="0" indent="0">
              <a:buNone/>
            </a:pPr>
            <a:r>
              <a:rPr lang="es-CO" dirty="0" smtClean="0"/>
              <a:t> Debían señalar a Cristo como el único Salvador: </a:t>
            </a:r>
            <a:r>
              <a:rPr lang="es-CO" dirty="0" smtClean="0">
                <a:solidFill>
                  <a:srgbClr val="FF0000"/>
                </a:solidFill>
              </a:rPr>
              <a:t>Rom. </a:t>
            </a:r>
            <a:r>
              <a:rPr lang="es-CO" dirty="0">
                <a:solidFill>
                  <a:srgbClr val="FF0000"/>
                </a:solidFill>
              </a:rPr>
              <a:t>5,6-11</a:t>
            </a:r>
            <a:r>
              <a:rPr lang="es-CO" dirty="0"/>
              <a:t>: “Fuimos reconciliados con Dios por la muerte de su Hijo</a:t>
            </a:r>
            <a:r>
              <a:rPr lang="es-CO" dirty="0" smtClean="0"/>
              <a:t>”</a:t>
            </a:r>
          </a:p>
          <a:p>
            <a:endParaRPr lang="es-CO" dirty="0" smtClean="0"/>
          </a:p>
          <a:p>
            <a:r>
              <a:rPr lang="es-CO" dirty="0" smtClean="0"/>
              <a:t>Cuando nosotros todavía heramos pecadores, Cristo murió por los pecadores en el tiempo señalado; en verdad, la prueba de que Dios nos ama es que, siendo nosotros todavía pecadores, «Cristo murió por nosotros». </a:t>
            </a:r>
            <a:endParaRPr lang="es-CO" dirty="0"/>
          </a:p>
          <a:p>
            <a:endParaRPr lang="es-CO" dirty="0"/>
          </a:p>
        </p:txBody>
      </p:sp>
    </p:spTree>
    <p:extLst>
      <p:ext uri="{BB962C8B-B14F-4D97-AF65-F5344CB8AC3E}">
        <p14:creationId xmlns:p14="http://schemas.microsoft.com/office/powerpoint/2010/main" val="26404059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80">
                                          <p:stCondLst>
                                            <p:cond delay="0"/>
                                          </p:stCondLst>
                                        </p:cTn>
                                        <p:tgtEl>
                                          <p:spTgt spid="3">
                                            <p:txEl>
                                              <p:pRg st="5" end="5"/>
                                            </p:txEl>
                                          </p:spTgt>
                                        </p:tgtEl>
                                      </p:cBhvr>
                                    </p:animEffect>
                                    <p:anim calcmode="lin" valueType="num">
                                      <p:cBhvr>
                                        <p:cTn id="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5" end="5"/>
                                            </p:txEl>
                                          </p:spTgt>
                                        </p:tgtEl>
                                      </p:cBhvr>
                                      <p:to x="100000" y="60000"/>
                                    </p:animScale>
                                    <p:animScale>
                                      <p:cBhvr>
                                        <p:cTn id="14" dur="166" decel="50000">
                                          <p:stCondLst>
                                            <p:cond delay="676"/>
                                          </p:stCondLst>
                                        </p:cTn>
                                        <p:tgtEl>
                                          <p:spTgt spid="3">
                                            <p:txEl>
                                              <p:pRg st="5" end="5"/>
                                            </p:txEl>
                                          </p:spTgt>
                                        </p:tgtEl>
                                      </p:cBhvr>
                                      <p:to x="100000" y="100000"/>
                                    </p:animScale>
                                    <p:animScale>
                                      <p:cBhvr>
                                        <p:cTn id="15" dur="26">
                                          <p:stCondLst>
                                            <p:cond delay="1312"/>
                                          </p:stCondLst>
                                        </p:cTn>
                                        <p:tgtEl>
                                          <p:spTgt spid="3">
                                            <p:txEl>
                                              <p:pRg st="5" end="5"/>
                                            </p:txEl>
                                          </p:spTgt>
                                        </p:tgtEl>
                                      </p:cBhvr>
                                      <p:to x="100000" y="80000"/>
                                    </p:animScale>
                                    <p:animScale>
                                      <p:cBhvr>
                                        <p:cTn id="16" dur="166" decel="50000">
                                          <p:stCondLst>
                                            <p:cond delay="1338"/>
                                          </p:stCondLst>
                                        </p:cTn>
                                        <p:tgtEl>
                                          <p:spTgt spid="3">
                                            <p:txEl>
                                              <p:pRg st="5" end="5"/>
                                            </p:txEl>
                                          </p:spTgt>
                                        </p:tgtEl>
                                      </p:cBhvr>
                                      <p:to x="100000" y="100000"/>
                                    </p:animScale>
                                    <p:animScale>
                                      <p:cBhvr>
                                        <p:cTn id="17" dur="26">
                                          <p:stCondLst>
                                            <p:cond delay="1642"/>
                                          </p:stCondLst>
                                        </p:cTn>
                                        <p:tgtEl>
                                          <p:spTgt spid="3">
                                            <p:txEl>
                                              <p:pRg st="5" end="5"/>
                                            </p:txEl>
                                          </p:spTgt>
                                        </p:tgtEl>
                                      </p:cBhvr>
                                      <p:to x="100000" y="90000"/>
                                    </p:animScale>
                                    <p:animScale>
                                      <p:cBhvr>
                                        <p:cTn id="18" dur="166" decel="50000">
                                          <p:stCondLst>
                                            <p:cond delay="1668"/>
                                          </p:stCondLst>
                                        </p:cTn>
                                        <p:tgtEl>
                                          <p:spTgt spid="3">
                                            <p:txEl>
                                              <p:pRg st="5" end="5"/>
                                            </p:txEl>
                                          </p:spTgt>
                                        </p:tgtEl>
                                      </p:cBhvr>
                                      <p:to x="100000" y="100000"/>
                                    </p:animScale>
                                    <p:animScale>
                                      <p:cBhvr>
                                        <p:cTn id="19" dur="26">
                                          <p:stCondLst>
                                            <p:cond delay="1808"/>
                                          </p:stCondLst>
                                        </p:cTn>
                                        <p:tgtEl>
                                          <p:spTgt spid="3">
                                            <p:txEl>
                                              <p:pRg st="5" end="5"/>
                                            </p:txEl>
                                          </p:spTgt>
                                        </p:tgtEl>
                                      </p:cBhvr>
                                      <p:to x="100000" y="95000"/>
                                    </p:animScale>
                                    <p:animScale>
                                      <p:cBhvr>
                                        <p:cTn id="20" dur="166" decel="50000">
                                          <p:stCondLst>
                                            <p:cond delay="1834"/>
                                          </p:stCondLst>
                                        </p:cTn>
                                        <p:tgtEl>
                                          <p:spTgt spid="3">
                                            <p:txEl>
                                              <p:pRg st="5" end="5"/>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wipe(down)">
                                      <p:cBhvr>
                                        <p:cTn id="23" dur="580">
                                          <p:stCondLst>
                                            <p:cond delay="0"/>
                                          </p:stCondLst>
                                        </p:cTn>
                                        <p:tgtEl>
                                          <p:spTgt spid="3">
                                            <p:txEl>
                                              <p:pRg st="7" end="7"/>
                                            </p:txEl>
                                          </p:spTgt>
                                        </p:tgtEl>
                                      </p:cBhvr>
                                    </p:animEffect>
                                    <p:anim calcmode="lin" valueType="num">
                                      <p:cBhvr>
                                        <p:cTn id="2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7" end="7"/>
                                            </p:txEl>
                                          </p:spTgt>
                                        </p:tgtEl>
                                      </p:cBhvr>
                                      <p:to x="100000" y="60000"/>
                                    </p:animScale>
                                    <p:animScale>
                                      <p:cBhvr>
                                        <p:cTn id="30" dur="166" decel="50000">
                                          <p:stCondLst>
                                            <p:cond delay="676"/>
                                          </p:stCondLst>
                                        </p:cTn>
                                        <p:tgtEl>
                                          <p:spTgt spid="3">
                                            <p:txEl>
                                              <p:pRg st="7" end="7"/>
                                            </p:txEl>
                                          </p:spTgt>
                                        </p:tgtEl>
                                      </p:cBhvr>
                                      <p:to x="100000" y="100000"/>
                                    </p:animScale>
                                    <p:animScale>
                                      <p:cBhvr>
                                        <p:cTn id="31" dur="26">
                                          <p:stCondLst>
                                            <p:cond delay="1312"/>
                                          </p:stCondLst>
                                        </p:cTn>
                                        <p:tgtEl>
                                          <p:spTgt spid="3">
                                            <p:txEl>
                                              <p:pRg st="7" end="7"/>
                                            </p:txEl>
                                          </p:spTgt>
                                        </p:tgtEl>
                                      </p:cBhvr>
                                      <p:to x="100000" y="80000"/>
                                    </p:animScale>
                                    <p:animScale>
                                      <p:cBhvr>
                                        <p:cTn id="32" dur="166" decel="50000">
                                          <p:stCondLst>
                                            <p:cond delay="1338"/>
                                          </p:stCondLst>
                                        </p:cTn>
                                        <p:tgtEl>
                                          <p:spTgt spid="3">
                                            <p:txEl>
                                              <p:pRg st="7" end="7"/>
                                            </p:txEl>
                                          </p:spTgt>
                                        </p:tgtEl>
                                      </p:cBhvr>
                                      <p:to x="100000" y="100000"/>
                                    </p:animScale>
                                    <p:animScale>
                                      <p:cBhvr>
                                        <p:cTn id="33" dur="26">
                                          <p:stCondLst>
                                            <p:cond delay="1642"/>
                                          </p:stCondLst>
                                        </p:cTn>
                                        <p:tgtEl>
                                          <p:spTgt spid="3">
                                            <p:txEl>
                                              <p:pRg st="7" end="7"/>
                                            </p:txEl>
                                          </p:spTgt>
                                        </p:tgtEl>
                                      </p:cBhvr>
                                      <p:to x="100000" y="90000"/>
                                    </p:animScale>
                                    <p:animScale>
                                      <p:cBhvr>
                                        <p:cTn id="34" dur="166" decel="50000">
                                          <p:stCondLst>
                                            <p:cond delay="1668"/>
                                          </p:stCondLst>
                                        </p:cTn>
                                        <p:tgtEl>
                                          <p:spTgt spid="3">
                                            <p:txEl>
                                              <p:pRg st="7" end="7"/>
                                            </p:txEl>
                                          </p:spTgt>
                                        </p:tgtEl>
                                      </p:cBhvr>
                                      <p:to x="100000" y="100000"/>
                                    </p:animScale>
                                    <p:animScale>
                                      <p:cBhvr>
                                        <p:cTn id="35" dur="26">
                                          <p:stCondLst>
                                            <p:cond delay="1808"/>
                                          </p:stCondLst>
                                        </p:cTn>
                                        <p:tgtEl>
                                          <p:spTgt spid="3">
                                            <p:txEl>
                                              <p:pRg st="7" end="7"/>
                                            </p:txEl>
                                          </p:spTgt>
                                        </p:tgtEl>
                                      </p:cBhvr>
                                      <p:to x="100000" y="95000"/>
                                    </p:animScale>
                                    <p:animScale>
                                      <p:cBhvr>
                                        <p:cTn id="36"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3456383"/>
          </a:xfrm>
        </p:spPr>
        <p:txBody>
          <a:bodyPr>
            <a:normAutofit fontScale="77500" lnSpcReduction="20000"/>
          </a:bodyPr>
          <a:lstStyle/>
          <a:p>
            <a:r>
              <a:rPr lang="es-CO" dirty="0"/>
              <a:t>Con cuánta más razón, pues, justificados ahora por su sangre, seremos por él salvos del castigo!</a:t>
            </a:r>
          </a:p>
          <a:p>
            <a:endParaRPr lang="es-CO" dirty="0"/>
          </a:p>
          <a:p>
            <a:r>
              <a:rPr lang="es-CO" dirty="0"/>
              <a:t>Sí, cuando éramos enemigos, fuimos reconciliados con Dios por la muerte de su Hijo, ¡con cuánta más razón, estando ya reconciliados, seremos salvos por su vida!</a:t>
            </a:r>
          </a:p>
          <a:p>
            <a:endParaRPr lang="es-CO" dirty="0"/>
          </a:p>
          <a:p>
            <a:r>
              <a:rPr lang="es-CO" dirty="0"/>
              <a:t>Y no sólo eso, sino que también nos gloriamos en Dios, mediante nuestro Señor Jesucristo, por quien hemos obtenido ahora la reconciliación</a:t>
            </a:r>
            <a:r>
              <a:rPr lang="es-CO" dirty="0" smtClean="0"/>
              <a:t>.</a:t>
            </a:r>
            <a:endParaRPr lang="es-CO" dirty="0"/>
          </a:p>
        </p:txBody>
      </p:sp>
      <p:sp>
        <p:nvSpPr>
          <p:cNvPr id="2" name="1 Rectángulo"/>
          <p:cNvSpPr/>
          <p:nvPr/>
        </p:nvSpPr>
        <p:spPr>
          <a:xfrm>
            <a:off x="251520" y="4653136"/>
            <a:ext cx="5760640" cy="2092881"/>
          </a:xfrm>
          <a:prstGeom prst="rect">
            <a:avLst/>
          </a:prstGeom>
        </p:spPr>
        <p:txBody>
          <a:bodyPr wrap="square">
            <a:spAutoFit/>
          </a:bodyPr>
          <a:lstStyle/>
          <a:p>
            <a:r>
              <a:rPr lang="es-CO" sz="2800" dirty="0">
                <a:solidFill>
                  <a:srgbClr val="FF0000"/>
                </a:solidFill>
              </a:rPr>
              <a:t>Mt 9,36-10,8: </a:t>
            </a:r>
            <a:r>
              <a:rPr lang="es-CO" sz="2800" dirty="0"/>
              <a:t>“La cosecha es abundante, los trabajadores pocos; rueguen al dueño de la cosecha que mande trabajadores a recogerla”</a:t>
            </a:r>
          </a:p>
          <a:p>
            <a:endParaRPr lang="es-CO"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653136"/>
            <a:ext cx="3095625"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77323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7170"/>
                                        </p:tgtEl>
                                        <p:attrNameLst>
                                          <p:attrName>style.visibility</p:attrName>
                                        </p:attrNameLst>
                                      </p:cBhvr>
                                      <p:to>
                                        <p:strVal val="visible"/>
                                      </p:to>
                                    </p:set>
                                    <p:animEffect transition="in" filter="wipe(down)">
                                      <p:cBhvr>
                                        <p:cTn id="23" dur="580">
                                          <p:stCondLst>
                                            <p:cond delay="0"/>
                                          </p:stCondLst>
                                        </p:cTn>
                                        <p:tgtEl>
                                          <p:spTgt spid="7170"/>
                                        </p:tgtEl>
                                      </p:cBhvr>
                                    </p:animEffect>
                                    <p:anim calcmode="lin" valueType="num">
                                      <p:cBhvr>
                                        <p:cTn id="24" dur="1822" tmFilter="0,0; 0.14,0.36; 0.43,0.73; 0.71,0.91; 1.0,1.0">
                                          <p:stCondLst>
                                            <p:cond delay="0"/>
                                          </p:stCondLst>
                                        </p:cTn>
                                        <p:tgtEl>
                                          <p:spTgt spid="717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17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17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17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170"/>
                                        </p:tgtEl>
                                        <p:attrNameLst>
                                          <p:attrName>ppt_y</p:attrName>
                                        </p:attrNameLst>
                                      </p:cBhvr>
                                      <p:tavLst>
                                        <p:tav tm="0" fmla="#ppt_y-sin(pi*$)/81">
                                          <p:val>
                                            <p:fltVal val="0"/>
                                          </p:val>
                                        </p:tav>
                                        <p:tav tm="100000">
                                          <p:val>
                                            <p:fltVal val="1"/>
                                          </p:val>
                                        </p:tav>
                                      </p:tavLst>
                                    </p:anim>
                                    <p:animScale>
                                      <p:cBhvr>
                                        <p:cTn id="29" dur="26">
                                          <p:stCondLst>
                                            <p:cond delay="650"/>
                                          </p:stCondLst>
                                        </p:cTn>
                                        <p:tgtEl>
                                          <p:spTgt spid="7170"/>
                                        </p:tgtEl>
                                      </p:cBhvr>
                                      <p:to x="100000" y="60000"/>
                                    </p:animScale>
                                    <p:animScale>
                                      <p:cBhvr>
                                        <p:cTn id="30" dur="166" decel="50000">
                                          <p:stCondLst>
                                            <p:cond delay="676"/>
                                          </p:stCondLst>
                                        </p:cTn>
                                        <p:tgtEl>
                                          <p:spTgt spid="7170"/>
                                        </p:tgtEl>
                                      </p:cBhvr>
                                      <p:to x="100000" y="100000"/>
                                    </p:animScale>
                                    <p:animScale>
                                      <p:cBhvr>
                                        <p:cTn id="31" dur="26">
                                          <p:stCondLst>
                                            <p:cond delay="1312"/>
                                          </p:stCondLst>
                                        </p:cTn>
                                        <p:tgtEl>
                                          <p:spTgt spid="7170"/>
                                        </p:tgtEl>
                                      </p:cBhvr>
                                      <p:to x="100000" y="80000"/>
                                    </p:animScale>
                                    <p:animScale>
                                      <p:cBhvr>
                                        <p:cTn id="32" dur="166" decel="50000">
                                          <p:stCondLst>
                                            <p:cond delay="1338"/>
                                          </p:stCondLst>
                                        </p:cTn>
                                        <p:tgtEl>
                                          <p:spTgt spid="7170"/>
                                        </p:tgtEl>
                                      </p:cBhvr>
                                      <p:to x="100000" y="100000"/>
                                    </p:animScale>
                                    <p:animScale>
                                      <p:cBhvr>
                                        <p:cTn id="33" dur="26">
                                          <p:stCondLst>
                                            <p:cond delay="1642"/>
                                          </p:stCondLst>
                                        </p:cTn>
                                        <p:tgtEl>
                                          <p:spTgt spid="7170"/>
                                        </p:tgtEl>
                                      </p:cBhvr>
                                      <p:to x="100000" y="90000"/>
                                    </p:animScale>
                                    <p:animScale>
                                      <p:cBhvr>
                                        <p:cTn id="34" dur="166" decel="50000">
                                          <p:stCondLst>
                                            <p:cond delay="1668"/>
                                          </p:stCondLst>
                                        </p:cTn>
                                        <p:tgtEl>
                                          <p:spTgt spid="7170"/>
                                        </p:tgtEl>
                                      </p:cBhvr>
                                      <p:to x="100000" y="100000"/>
                                    </p:animScale>
                                    <p:animScale>
                                      <p:cBhvr>
                                        <p:cTn id="35" dur="26">
                                          <p:stCondLst>
                                            <p:cond delay="1808"/>
                                          </p:stCondLst>
                                        </p:cTn>
                                        <p:tgtEl>
                                          <p:spTgt spid="7170"/>
                                        </p:tgtEl>
                                      </p:cBhvr>
                                      <p:to x="100000" y="95000"/>
                                    </p:animScale>
                                    <p:animScale>
                                      <p:cBhvr>
                                        <p:cTn id="36" dur="166" decel="50000">
                                          <p:stCondLst>
                                            <p:cond delay="1834"/>
                                          </p:stCondLst>
                                        </p:cTn>
                                        <p:tgtEl>
                                          <p:spTgt spid="717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buNone/>
            </a:pPr>
            <a:r>
              <a:rPr lang="es-CO" dirty="0"/>
              <a:t>En aquél tiempo, al ver Jesús a la gente, sintió compasión de ellos, porque estaban cansados y abandonados, como ovejas que no tienen pastor. Entonces dijo a sus discípulos</a:t>
            </a:r>
            <a:r>
              <a:rPr lang="es-CO" dirty="0" smtClean="0"/>
              <a:t>: -«</a:t>
            </a:r>
            <a:r>
              <a:rPr lang="es-CO" b="1" dirty="0"/>
              <a:t>La cosecha es abundante, pero los trabajadores son pocos; rueguen, pues, al dueño de la cosecha que mande trabajadores a recogerla.»</a:t>
            </a:r>
          </a:p>
          <a:p>
            <a:endParaRPr lang="es-CO" dirty="0"/>
          </a:p>
          <a:p>
            <a:r>
              <a:rPr lang="es-CO" dirty="0"/>
              <a:t>Y llamando a sus doce discípulos, les dio autoridad para expulsar espíritus inmundos y curar toda enfermedad y </a:t>
            </a:r>
            <a:r>
              <a:rPr lang="es-CO" dirty="0" smtClean="0"/>
              <a:t>dolencia. Estos </a:t>
            </a:r>
            <a:r>
              <a:rPr lang="es-CO" dirty="0"/>
              <a:t>son los nombres de los doce apóstoles: el primero, Simón, llamado Pedro, y su hermano Andrés; Santiago, el de Zebedeo, y su hermano Juan; Felipe y Bartolomé, Tomás y Mateo, el publicano; Santiago el Alfeo, y Tadeo; Simón el Celote, y Judas Iscariote, el que lo entregó.</a:t>
            </a:r>
          </a:p>
          <a:p>
            <a:endParaRPr lang="es-CO" dirty="0"/>
          </a:p>
          <a:p>
            <a:endParaRPr lang="es-CO" dirty="0"/>
          </a:p>
        </p:txBody>
      </p:sp>
    </p:spTree>
    <p:extLst>
      <p:ext uri="{BB962C8B-B14F-4D97-AF65-F5344CB8AC3E}">
        <p14:creationId xmlns:p14="http://schemas.microsoft.com/office/powerpoint/2010/main" val="92424069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5266928" cy="3528392"/>
          </a:xfrm>
        </p:spPr>
        <p:txBody>
          <a:bodyPr>
            <a:normAutofit fontScale="92500" lnSpcReduction="10000"/>
          </a:bodyPr>
          <a:lstStyle/>
          <a:p>
            <a:r>
              <a:rPr lang="es-CO" dirty="0"/>
              <a:t>A estos doce los envió Jesús con estas instrucciones: -«No vayan a tierra de paganos, ni entren en las ciudades de Samaria, sino vayan a las ovejas descarriadas de Israel. Vayan y proclamen que el Reino de los Cielos está cerca. </a:t>
            </a:r>
          </a:p>
        </p:txBody>
      </p:sp>
      <p:sp>
        <p:nvSpPr>
          <p:cNvPr id="4" name="3 Rectángulo"/>
          <p:cNvSpPr/>
          <p:nvPr/>
        </p:nvSpPr>
        <p:spPr>
          <a:xfrm>
            <a:off x="323528" y="4365104"/>
            <a:ext cx="8352928" cy="1569660"/>
          </a:xfrm>
          <a:prstGeom prst="rect">
            <a:avLst/>
          </a:prstGeom>
        </p:spPr>
        <p:txBody>
          <a:bodyPr wrap="square">
            <a:spAutoFit/>
          </a:bodyPr>
          <a:lstStyle/>
          <a:p>
            <a:pPr algn="r"/>
            <a:r>
              <a:rPr lang="es-CO" sz="3200" dirty="0"/>
              <a:t>Curen enfermos, resuciten muertos, limpien leprosos, expulsen demonios. Lo que han recibido gratis, denlo gratis.»</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76672"/>
            <a:ext cx="3096344" cy="338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69408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9144000" cy="6597352"/>
          </a:xfrm>
        </p:spPr>
        <p:txBody>
          <a:bodyPr>
            <a:normAutofit fontScale="85000" lnSpcReduction="20000"/>
          </a:bodyPr>
          <a:lstStyle/>
          <a:p>
            <a:pPr marL="0" indent="0" algn="ctr">
              <a:buNone/>
            </a:pPr>
            <a:r>
              <a:rPr lang="es-CO" dirty="0" smtClean="0"/>
              <a:t>Esta parte del Santo Evangelio comienza </a:t>
            </a:r>
            <a:r>
              <a:rPr lang="es-CO" dirty="0"/>
              <a:t>relatando una experiencia interior del Señor Jesús, quien al contemplar a la muchedumbre que sale en su busca, siente </a:t>
            </a:r>
            <a:r>
              <a:rPr lang="es-CO" b="1" u="sng" dirty="0"/>
              <a:t>compasión</a:t>
            </a:r>
            <a:r>
              <a:rPr lang="es-CO" dirty="0"/>
              <a:t> de ellos “</a:t>
            </a:r>
            <a:r>
              <a:rPr lang="es-CO" b="1" dirty="0">
                <a:latin typeface="Agency FB" pitchFamily="34" charset="0"/>
              </a:rPr>
              <a:t>porque estaban cansados y abandonados, como ovejas que no tienen pastor</a:t>
            </a:r>
            <a:r>
              <a:rPr lang="es-CO" dirty="0"/>
              <a:t>.”</a:t>
            </a:r>
          </a:p>
          <a:p>
            <a:endParaRPr lang="es-CO" dirty="0"/>
          </a:p>
          <a:p>
            <a:pPr marL="0" indent="0" algn="ctr">
              <a:buNone/>
            </a:pPr>
            <a:r>
              <a:rPr lang="es-CO" b="1" dirty="0" smtClean="0">
                <a:solidFill>
                  <a:srgbClr val="0070C0"/>
                </a:solidFill>
              </a:rPr>
              <a:t>“</a:t>
            </a:r>
            <a:r>
              <a:rPr lang="es-CO" b="1" u="sng" dirty="0" smtClean="0">
                <a:solidFill>
                  <a:srgbClr val="0070C0"/>
                </a:solidFill>
              </a:rPr>
              <a:t>sentir </a:t>
            </a:r>
            <a:r>
              <a:rPr lang="es-CO" b="1" u="sng" dirty="0">
                <a:solidFill>
                  <a:srgbClr val="0070C0"/>
                </a:solidFill>
              </a:rPr>
              <a:t>compasión</a:t>
            </a:r>
            <a:r>
              <a:rPr lang="es-CO" b="1" dirty="0">
                <a:solidFill>
                  <a:srgbClr val="0070C0"/>
                </a:solidFill>
              </a:rPr>
              <a:t>” </a:t>
            </a:r>
            <a:r>
              <a:rPr lang="es-CO" b="1" dirty="0" smtClean="0">
                <a:solidFill>
                  <a:srgbClr val="0070C0"/>
                </a:solidFill>
              </a:rPr>
              <a:t>en  </a:t>
            </a:r>
            <a:r>
              <a:rPr lang="es-CO" b="1" dirty="0">
                <a:solidFill>
                  <a:srgbClr val="0070C0"/>
                </a:solidFill>
              </a:rPr>
              <a:t>griego </a:t>
            </a:r>
            <a:r>
              <a:rPr lang="es-CO" b="1" dirty="0" smtClean="0">
                <a:solidFill>
                  <a:srgbClr val="0070C0"/>
                </a:solidFill>
              </a:rPr>
              <a:t>es «splanjnizomai». </a:t>
            </a:r>
            <a:r>
              <a:rPr lang="es-CO" b="1" dirty="0">
                <a:solidFill>
                  <a:srgbClr val="0070C0"/>
                </a:solidFill>
              </a:rPr>
              <a:t>Siente compasión quien “padece con”, quien experimenta como propio el dolor ajeno, quien se hace sensible al sufrimiento del prójimo. </a:t>
            </a:r>
            <a:endParaRPr lang="es-CO" b="1" dirty="0" smtClean="0">
              <a:solidFill>
                <a:srgbClr val="0070C0"/>
              </a:solidFill>
            </a:endParaRPr>
          </a:p>
          <a:p>
            <a:pPr marL="0" indent="0" algn="ctr">
              <a:buNone/>
            </a:pPr>
            <a:r>
              <a:rPr lang="es-CO" b="1" dirty="0" smtClean="0">
                <a:solidFill>
                  <a:srgbClr val="0070C0"/>
                </a:solidFill>
              </a:rPr>
              <a:t>Esta </a:t>
            </a:r>
            <a:r>
              <a:rPr lang="es-CO" b="1" dirty="0">
                <a:solidFill>
                  <a:srgbClr val="0070C0"/>
                </a:solidFill>
              </a:rPr>
              <a:t>compasión es más que un mero sentimiento de lástima. El verbo griego subraya un fuerte estremecimiento interior, un conmoverse hasta las entrañas. Característica fundamental de esta conmoción interior es que no se queda inactivo, sino que produce una reacción, mueve a una acción eficaz nutrida de </a:t>
            </a:r>
            <a:r>
              <a:rPr lang="es-CO" b="1" dirty="0" smtClean="0">
                <a:solidFill>
                  <a:srgbClr val="0070C0"/>
                </a:solidFill>
              </a:rPr>
              <a:t>amor </a:t>
            </a:r>
            <a:r>
              <a:rPr lang="es-CO" b="1" dirty="0">
                <a:solidFill>
                  <a:srgbClr val="0070C0"/>
                </a:solidFill>
              </a:rPr>
              <a:t>en favor de la(s) persona(s) afectadas por el mal, sea cual fuere</a:t>
            </a:r>
            <a:r>
              <a:rPr lang="es-CO" b="1" dirty="0" smtClean="0">
                <a:solidFill>
                  <a:srgbClr val="0070C0"/>
                </a:solidFill>
              </a:rPr>
              <a:t>. Este es el sentir que debe experimentar el que ha sido delegado por Dios.</a:t>
            </a:r>
            <a:endParaRPr lang="es-CO" b="1" dirty="0">
              <a:solidFill>
                <a:srgbClr val="0070C0"/>
              </a:solidFill>
            </a:endParaRPr>
          </a:p>
          <a:p>
            <a:endParaRPr lang="es-CO" dirty="0"/>
          </a:p>
        </p:txBody>
      </p:sp>
    </p:spTree>
    <p:extLst>
      <p:ext uri="{BB962C8B-B14F-4D97-AF65-F5344CB8AC3E}">
        <p14:creationId xmlns:p14="http://schemas.microsoft.com/office/powerpoint/2010/main" val="387294836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626968" cy="3240359"/>
          </a:xfrm>
        </p:spPr>
        <p:txBody>
          <a:bodyPr>
            <a:normAutofit fontScale="85000" lnSpcReduction="20000"/>
          </a:bodyPr>
          <a:lstStyle/>
          <a:p>
            <a:pPr marL="0" indent="0" algn="ctr">
              <a:buNone/>
            </a:pPr>
            <a:r>
              <a:rPr lang="es-CO" dirty="0"/>
              <a:t>Este verbo es usado en las Escrituras para hacer referencia a la compasión que Dios experimenta en relación al ser humano. Dios verdaderamente se conmueve “hasta las entrañas” al ver a su criatura humana en la situación de abandono en la que está sumida, como consecuencia de su propio pecado y rechazo de Dios. </a:t>
            </a:r>
          </a:p>
          <a:p>
            <a:endParaRPr lang="es-CO"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12121"/>
            <a:ext cx="2694973" cy="3432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0" y="4221088"/>
            <a:ext cx="9144000" cy="2677656"/>
          </a:xfrm>
          <a:prstGeom prst="rect">
            <a:avLst/>
          </a:prstGeom>
        </p:spPr>
        <p:txBody>
          <a:bodyPr wrap="square">
            <a:spAutoFit/>
          </a:bodyPr>
          <a:lstStyle/>
          <a:p>
            <a:pPr algn="ctr"/>
            <a:r>
              <a:rPr lang="es-CO" sz="2800" dirty="0">
                <a:solidFill>
                  <a:srgbClr val="FF0000"/>
                </a:solidFill>
              </a:rPr>
              <a:t>Tanta es la conmoción y compasión que el Padre experimenta que le ha llevado a enviar a su propio Hijo, quien siendo Dios se hizo hombre para </a:t>
            </a:r>
            <a:r>
              <a:rPr lang="es-CO" sz="2800" dirty="0" smtClean="0">
                <a:solidFill>
                  <a:srgbClr val="FF0000"/>
                </a:solidFill>
              </a:rPr>
              <a:t>que «</a:t>
            </a:r>
            <a:r>
              <a:rPr lang="es-CO" sz="2800" b="1" dirty="0" smtClean="0">
                <a:solidFill>
                  <a:srgbClr val="FF0000"/>
                </a:solidFill>
                <a:latin typeface="Agency FB" pitchFamily="34" charset="0"/>
              </a:rPr>
              <a:t>todo aquél que en Él creé no se pierda más tenga vida eterna</a:t>
            </a:r>
            <a:r>
              <a:rPr lang="es-CO" sz="2800" dirty="0" smtClean="0">
                <a:solidFill>
                  <a:srgbClr val="FF0000"/>
                </a:solidFill>
              </a:rPr>
              <a:t>», al reconciliar </a:t>
            </a:r>
            <a:r>
              <a:rPr lang="es-CO" sz="2800" dirty="0">
                <a:solidFill>
                  <a:srgbClr val="FF0000"/>
                </a:solidFill>
              </a:rPr>
              <a:t>y sanar a su criatura humana, para elevarla nuevamente a la </a:t>
            </a:r>
            <a:endParaRPr lang="es-CO" sz="2800" dirty="0" smtClean="0">
              <a:solidFill>
                <a:srgbClr val="FF0000"/>
              </a:solidFill>
            </a:endParaRPr>
          </a:p>
          <a:p>
            <a:pPr algn="ctr"/>
            <a:r>
              <a:rPr lang="es-CO" sz="2800" dirty="0" smtClean="0"/>
              <a:t>«</a:t>
            </a:r>
            <a:r>
              <a:rPr lang="es-CO" sz="2800" b="1" dirty="0" smtClean="0">
                <a:latin typeface="Agency FB" pitchFamily="34" charset="0"/>
              </a:rPr>
              <a:t>Imagen y semejanza de Dios</a:t>
            </a:r>
            <a:r>
              <a:rPr lang="es-CO" sz="2800" dirty="0" smtClean="0"/>
              <a:t>»</a:t>
            </a:r>
            <a:endParaRPr lang="es-CO" sz="2800" dirty="0"/>
          </a:p>
        </p:txBody>
      </p:sp>
    </p:spTree>
    <p:extLst>
      <p:ext uri="{BB962C8B-B14F-4D97-AF65-F5344CB8AC3E}">
        <p14:creationId xmlns:p14="http://schemas.microsoft.com/office/powerpoint/2010/main" val="339249906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2000"/>
                                        <p:tgtEl>
                                          <p:spTgt spid="4">
                                            <p:txEl>
                                              <p:pRg st="1" end="1"/>
                                            </p:txEl>
                                          </p:spTgt>
                                        </p:tgtEl>
                                      </p:cBhvr>
                                    </p:animEffect>
                                    <p:anim calcmode="lin" valueType="num">
                                      <p:cBhvr>
                                        <p:cTn id="13"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4">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fontScale="77500" lnSpcReduction="20000"/>
          </a:bodyPr>
          <a:lstStyle/>
          <a:p>
            <a:pPr marL="0" indent="0" algn="ctr">
              <a:buNone/>
            </a:pPr>
            <a:r>
              <a:rPr lang="es-CO" b="1" dirty="0" smtClean="0">
                <a:solidFill>
                  <a:srgbClr val="0070C0"/>
                </a:solidFill>
              </a:rPr>
              <a:t>La </a:t>
            </a:r>
            <a:r>
              <a:rPr lang="es-CO" b="1" dirty="0">
                <a:solidFill>
                  <a:srgbClr val="0070C0"/>
                </a:solidFill>
              </a:rPr>
              <a:t>compasión que experimenta el Señor Jesús en diversos momentos </a:t>
            </a:r>
            <a:r>
              <a:rPr lang="es-CO" b="1" dirty="0" smtClean="0">
                <a:solidFill>
                  <a:srgbClr val="0070C0"/>
                </a:solidFill>
              </a:rPr>
              <a:t>esta reflejada en los siguientes pasajes: </a:t>
            </a:r>
          </a:p>
          <a:p>
            <a:pPr marL="0" indent="0">
              <a:buNone/>
            </a:pPr>
            <a:r>
              <a:rPr lang="es-CO" b="1" dirty="0" smtClean="0">
                <a:solidFill>
                  <a:srgbClr val="FF0000"/>
                </a:solidFill>
              </a:rPr>
              <a:t>Luc. 7:13-15</a:t>
            </a:r>
            <a:r>
              <a:rPr lang="es-CO" dirty="0" smtClean="0"/>
              <a:t>. </a:t>
            </a:r>
            <a:r>
              <a:rPr lang="es-CO" dirty="0"/>
              <a:t>Y cuando el Señor la vio, se </a:t>
            </a:r>
            <a:r>
              <a:rPr lang="es-CO" b="1" u="sng" dirty="0"/>
              <a:t>compadeció de ella</a:t>
            </a:r>
            <a:r>
              <a:rPr lang="es-CO" dirty="0"/>
              <a:t>, y le dijo: No llores. </a:t>
            </a:r>
            <a:r>
              <a:rPr lang="es-CO" dirty="0" smtClean="0"/>
              <a:t>14 </a:t>
            </a:r>
            <a:r>
              <a:rPr lang="es-CO" dirty="0"/>
              <a:t>Y acercándose, tocó el féretro; y los que lo llevaban se detuvieron. Y dijo: </a:t>
            </a:r>
            <a:r>
              <a:rPr lang="es-CO" dirty="0" smtClean="0"/>
              <a:t>«</a:t>
            </a:r>
            <a:r>
              <a:rPr lang="es-CO" b="1" dirty="0" smtClean="0">
                <a:latin typeface="Agency FB" pitchFamily="34" charset="0"/>
              </a:rPr>
              <a:t>Joven</a:t>
            </a:r>
            <a:r>
              <a:rPr lang="es-CO" b="1" dirty="0">
                <a:latin typeface="Agency FB" pitchFamily="34" charset="0"/>
              </a:rPr>
              <a:t>, a ti te digo, </a:t>
            </a:r>
            <a:r>
              <a:rPr lang="es-CO" b="1" dirty="0" smtClean="0">
                <a:latin typeface="Agency FB" pitchFamily="34" charset="0"/>
              </a:rPr>
              <a:t>levántate</a:t>
            </a:r>
            <a:r>
              <a:rPr lang="es-CO" dirty="0" smtClean="0"/>
              <a:t>». 15 </a:t>
            </a:r>
            <a:r>
              <a:rPr lang="es-CO" dirty="0"/>
              <a:t>Entonces se incorporó el que había muerto, y comenzó a hablar. Y lo dio a su </a:t>
            </a:r>
            <a:r>
              <a:rPr lang="es-CO" dirty="0" smtClean="0"/>
              <a:t>madre</a:t>
            </a:r>
          </a:p>
          <a:p>
            <a:pPr marL="0" indent="0">
              <a:buNone/>
            </a:pPr>
            <a:endParaRPr lang="es-CO" b="1" dirty="0" smtClean="0"/>
          </a:p>
          <a:p>
            <a:pPr marL="0" indent="0">
              <a:buNone/>
            </a:pPr>
            <a:r>
              <a:rPr lang="es-CO" b="1" dirty="0" smtClean="0">
                <a:solidFill>
                  <a:srgbClr val="FF0000"/>
                </a:solidFill>
              </a:rPr>
              <a:t>Mar. 6:34</a:t>
            </a:r>
            <a:r>
              <a:rPr lang="es-CO" dirty="0" smtClean="0"/>
              <a:t>. Y </a:t>
            </a:r>
            <a:r>
              <a:rPr lang="es-CO" dirty="0"/>
              <a:t>salió Jesús y vio una gran multitud, y tuvo </a:t>
            </a:r>
            <a:r>
              <a:rPr lang="es-CO" b="1" u="sng" dirty="0"/>
              <a:t>compasión de ellos</a:t>
            </a:r>
            <a:r>
              <a:rPr lang="es-CO" dirty="0"/>
              <a:t>, porque eran como ovejas que no tenían pastor; y comenzó a enseñarles muchas cosas</a:t>
            </a:r>
            <a:endParaRPr lang="es-CO" dirty="0" smtClean="0"/>
          </a:p>
          <a:p>
            <a:pPr marL="0" indent="0">
              <a:buNone/>
            </a:pPr>
            <a:endParaRPr lang="es-CO" b="1" dirty="0" smtClean="0">
              <a:solidFill>
                <a:srgbClr val="FF0000"/>
              </a:solidFill>
            </a:endParaRPr>
          </a:p>
          <a:p>
            <a:pPr marL="0" indent="0">
              <a:buNone/>
            </a:pPr>
            <a:r>
              <a:rPr lang="es-CO" b="1" dirty="0" smtClean="0">
                <a:solidFill>
                  <a:srgbClr val="FF0000"/>
                </a:solidFill>
              </a:rPr>
              <a:t>Mat.14:14.</a:t>
            </a:r>
            <a:r>
              <a:rPr lang="es-CO" b="1" dirty="0" smtClean="0"/>
              <a:t> </a:t>
            </a:r>
            <a:r>
              <a:rPr lang="es-CO" dirty="0"/>
              <a:t>Y saliendo Jesús, vio una gran multitud, y tuvo </a:t>
            </a:r>
            <a:r>
              <a:rPr lang="es-CO" b="1" u="sng" dirty="0"/>
              <a:t>compasión de ellos</a:t>
            </a:r>
            <a:r>
              <a:rPr lang="es-CO" dirty="0"/>
              <a:t>, y sanó a los que de ellos estaban enfermos</a:t>
            </a:r>
            <a:r>
              <a:rPr lang="es-CO" dirty="0" smtClean="0"/>
              <a:t>.</a:t>
            </a:r>
          </a:p>
          <a:p>
            <a:pPr marL="0" indent="0">
              <a:buNone/>
            </a:pPr>
            <a:endParaRPr lang="es-CO" dirty="0" smtClean="0"/>
          </a:p>
          <a:p>
            <a:pPr marL="0" indent="0">
              <a:buNone/>
            </a:pPr>
            <a:r>
              <a:rPr lang="es-CO" b="1" dirty="0" smtClean="0">
                <a:solidFill>
                  <a:srgbClr val="0070C0"/>
                </a:solidFill>
              </a:rPr>
              <a:t>Lo que Cristo experimentó es </a:t>
            </a:r>
            <a:r>
              <a:rPr lang="es-CO" b="1" dirty="0">
                <a:solidFill>
                  <a:srgbClr val="0070C0"/>
                </a:solidFill>
              </a:rPr>
              <a:t>la conmoción interior que Dios mismo experimenta ante su criatura humana. Cristo es Dios que se compadece ante la miseria humana</a:t>
            </a:r>
            <a:r>
              <a:rPr lang="es-CO" b="1" dirty="0" smtClean="0">
                <a:solidFill>
                  <a:srgbClr val="0070C0"/>
                </a:solidFill>
              </a:rPr>
              <a:t>. Y la debe experimentar cada hombre y mujer que ha sido delegada por Dios para realizar su obra.</a:t>
            </a:r>
            <a:endParaRPr lang="es-CO" b="1" dirty="0">
              <a:solidFill>
                <a:srgbClr val="0070C0"/>
              </a:solidFill>
            </a:endParaRPr>
          </a:p>
        </p:txBody>
      </p:sp>
    </p:spTree>
    <p:extLst>
      <p:ext uri="{BB962C8B-B14F-4D97-AF65-F5344CB8AC3E}">
        <p14:creationId xmlns:p14="http://schemas.microsoft.com/office/powerpoint/2010/main" val="208830319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wipe(down)">
                                      <p:cBhvr>
                                        <p:cTn id="7" dur="580">
                                          <p:stCondLst>
                                            <p:cond delay="0"/>
                                          </p:stCondLst>
                                        </p:cTn>
                                        <p:tgtEl>
                                          <p:spTgt spid="3">
                                            <p:txEl>
                                              <p:pRg st="7" end="7"/>
                                            </p:txEl>
                                          </p:spTgt>
                                        </p:tgtEl>
                                      </p:cBhvr>
                                    </p:animEffect>
                                    <p:anim calcmode="lin" valueType="num">
                                      <p:cBhvr>
                                        <p:cTn id="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7" end="7"/>
                                            </p:txEl>
                                          </p:spTgt>
                                        </p:tgtEl>
                                      </p:cBhvr>
                                      <p:to x="100000" y="60000"/>
                                    </p:animScale>
                                    <p:animScale>
                                      <p:cBhvr>
                                        <p:cTn id="14" dur="166" decel="50000">
                                          <p:stCondLst>
                                            <p:cond delay="676"/>
                                          </p:stCondLst>
                                        </p:cTn>
                                        <p:tgtEl>
                                          <p:spTgt spid="3">
                                            <p:txEl>
                                              <p:pRg st="7" end="7"/>
                                            </p:txEl>
                                          </p:spTgt>
                                        </p:tgtEl>
                                      </p:cBhvr>
                                      <p:to x="100000" y="100000"/>
                                    </p:animScale>
                                    <p:animScale>
                                      <p:cBhvr>
                                        <p:cTn id="15" dur="26">
                                          <p:stCondLst>
                                            <p:cond delay="1312"/>
                                          </p:stCondLst>
                                        </p:cTn>
                                        <p:tgtEl>
                                          <p:spTgt spid="3">
                                            <p:txEl>
                                              <p:pRg st="7" end="7"/>
                                            </p:txEl>
                                          </p:spTgt>
                                        </p:tgtEl>
                                      </p:cBhvr>
                                      <p:to x="100000" y="80000"/>
                                    </p:animScale>
                                    <p:animScale>
                                      <p:cBhvr>
                                        <p:cTn id="16" dur="166" decel="50000">
                                          <p:stCondLst>
                                            <p:cond delay="1338"/>
                                          </p:stCondLst>
                                        </p:cTn>
                                        <p:tgtEl>
                                          <p:spTgt spid="3">
                                            <p:txEl>
                                              <p:pRg st="7" end="7"/>
                                            </p:txEl>
                                          </p:spTgt>
                                        </p:tgtEl>
                                      </p:cBhvr>
                                      <p:to x="100000" y="100000"/>
                                    </p:animScale>
                                    <p:animScale>
                                      <p:cBhvr>
                                        <p:cTn id="17" dur="26">
                                          <p:stCondLst>
                                            <p:cond delay="1642"/>
                                          </p:stCondLst>
                                        </p:cTn>
                                        <p:tgtEl>
                                          <p:spTgt spid="3">
                                            <p:txEl>
                                              <p:pRg st="7" end="7"/>
                                            </p:txEl>
                                          </p:spTgt>
                                        </p:tgtEl>
                                      </p:cBhvr>
                                      <p:to x="100000" y="90000"/>
                                    </p:animScale>
                                    <p:animScale>
                                      <p:cBhvr>
                                        <p:cTn id="18" dur="166" decel="50000">
                                          <p:stCondLst>
                                            <p:cond delay="1668"/>
                                          </p:stCondLst>
                                        </p:cTn>
                                        <p:tgtEl>
                                          <p:spTgt spid="3">
                                            <p:txEl>
                                              <p:pRg st="7" end="7"/>
                                            </p:txEl>
                                          </p:spTgt>
                                        </p:tgtEl>
                                      </p:cBhvr>
                                      <p:to x="100000" y="100000"/>
                                    </p:animScale>
                                    <p:animScale>
                                      <p:cBhvr>
                                        <p:cTn id="19" dur="26">
                                          <p:stCondLst>
                                            <p:cond delay="1808"/>
                                          </p:stCondLst>
                                        </p:cTn>
                                        <p:tgtEl>
                                          <p:spTgt spid="3">
                                            <p:txEl>
                                              <p:pRg st="7" end="7"/>
                                            </p:txEl>
                                          </p:spTgt>
                                        </p:tgtEl>
                                      </p:cBhvr>
                                      <p:to x="100000" y="95000"/>
                                    </p:animScale>
                                    <p:animScale>
                                      <p:cBhvr>
                                        <p:cTn id="20"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520280"/>
          </a:xfrm>
        </p:spPr>
        <p:txBody>
          <a:bodyPr>
            <a:normAutofit fontScale="92500" lnSpcReduction="20000"/>
          </a:bodyPr>
          <a:lstStyle/>
          <a:p>
            <a:pPr marL="0" indent="0">
              <a:buNone/>
            </a:pPr>
            <a:r>
              <a:rPr lang="es-CO" dirty="0"/>
              <a:t>La primera reacción del Señor al ver a la muchedumbre “como ovejas sin pastor” es la de invitar a sus discípulos a rogar “al dueño de la cosecha que mande trabajadores a recogerla”, dado que “la cosecha es abundante, pero los trabajadores son pocos</a:t>
            </a:r>
            <a:r>
              <a:rPr lang="es-CO" dirty="0" smtClean="0"/>
              <a:t>”.</a:t>
            </a:r>
            <a:endParaRPr lang="es-CO" dirty="0"/>
          </a:p>
        </p:txBody>
      </p:sp>
      <p:sp>
        <p:nvSpPr>
          <p:cNvPr id="4" name="3 Rectángulo"/>
          <p:cNvSpPr/>
          <p:nvPr/>
        </p:nvSpPr>
        <p:spPr>
          <a:xfrm>
            <a:off x="395536" y="3068960"/>
            <a:ext cx="5544616" cy="3539430"/>
          </a:xfrm>
          <a:prstGeom prst="rect">
            <a:avLst/>
          </a:prstGeom>
        </p:spPr>
        <p:txBody>
          <a:bodyPr wrap="square">
            <a:spAutoFit/>
          </a:bodyPr>
          <a:lstStyle/>
          <a:p>
            <a:pPr algn="r"/>
            <a:r>
              <a:rPr lang="es-CO" sz="2800" dirty="0"/>
              <a:t>La comparación habla de un tiempo de madurez y de abundancia de la cosecha. En Cristo ha llegado ya la plenitud de los tiempos, con Él ha llegado el tiempo de cosechar los abundantes frutos de reconciliación que </a:t>
            </a:r>
            <a:r>
              <a:rPr lang="es-CO" sz="2800" dirty="0" smtClean="0"/>
              <a:t>sucederán después de su resurrección y ascensión.</a:t>
            </a:r>
            <a:endParaRPr lang="es-CO" sz="2800" dirty="0"/>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5733" y="2492896"/>
            <a:ext cx="2736304" cy="25299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225733" y="4958562"/>
            <a:ext cx="2736304" cy="1938992"/>
          </a:xfrm>
          <a:prstGeom prst="rect">
            <a:avLst/>
          </a:prstGeom>
        </p:spPr>
        <p:txBody>
          <a:bodyPr wrap="square">
            <a:spAutoFit/>
          </a:bodyPr>
          <a:lstStyle/>
          <a:p>
            <a:pPr algn="ctr"/>
            <a:r>
              <a:rPr lang="es-CO" sz="2000" dirty="0" smtClean="0"/>
              <a:t>La cosecha fue de 3.000 y 5.000 bautizados </a:t>
            </a:r>
            <a:r>
              <a:rPr lang="es-CO" sz="2000" dirty="0"/>
              <a:t>en un </a:t>
            </a:r>
            <a:r>
              <a:rPr lang="es-CO" sz="2000" dirty="0" smtClean="0"/>
              <a:t>día, fuera de los que se  bautizaban diariamente. </a:t>
            </a:r>
            <a:r>
              <a:rPr lang="es-CO" sz="2000" b="1" u="sng" dirty="0"/>
              <a:t>(</a:t>
            </a:r>
            <a:r>
              <a:rPr lang="es-CO" sz="2000" b="1" u="sng" dirty="0" smtClean="0"/>
              <a:t>Hech.2:41; 4:4 y 2:47).</a:t>
            </a:r>
            <a:endParaRPr lang="es-CO" sz="2000" b="1" u="sng" dirty="0"/>
          </a:p>
        </p:txBody>
      </p:sp>
    </p:spTree>
    <p:extLst>
      <p:ext uri="{BB962C8B-B14F-4D97-AF65-F5344CB8AC3E}">
        <p14:creationId xmlns:p14="http://schemas.microsoft.com/office/powerpoint/2010/main" val="17029107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43"/>
                                        </p:tgtEl>
                                        <p:attrNameLst>
                                          <p:attrName>style.visibility</p:attrName>
                                        </p:attrNameLst>
                                      </p:cBhvr>
                                      <p:to>
                                        <p:strVal val="visible"/>
                                      </p:to>
                                    </p:set>
                                    <p:animEffect transition="in" filter="wipe(down)">
                                      <p:cBhvr>
                                        <p:cTn id="23" dur="580">
                                          <p:stCondLst>
                                            <p:cond delay="0"/>
                                          </p:stCondLst>
                                        </p:cTn>
                                        <p:tgtEl>
                                          <p:spTgt spid="10243"/>
                                        </p:tgtEl>
                                      </p:cBhvr>
                                    </p:animEffect>
                                    <p:anim calcmode="lin" valueType="num">
                                      <p:cBhvr>
                                        <p:cTn id="24" dur="1822" tmFilter="0,0; 0.14,0.36; 0.43,0.73; 0.71,0.91; 1.0,1.0">
                                          <p:stCondLst>
                                            <p:cond delay="0"/>
                                          </p:stCondLst>
                                        </p:cTn>
                                        <p:tgtEl>
                                          <p:spTgt spid="1024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4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4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4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43"/>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43"/>
                                        </p:tgtEl>
                                      </p:cBhvr>
                                      <p:to x="100000" y="60000"/>
                                    </p:animScale>
                                    <p:animScale>
                                      <p:cBhvr>
                                        <p:cTn id="30" dur="166" decel="50000">
                                          <p:stCondLst>
                                            <p:cond delay="676"/>
                                          </p:stCondLst>
                                        </p:cTn>
                                        <p:tgtEl>
                                          <p:spTgt spid="10243"/>
                                        </p:tgtEl>
                                      </p:cBhvr>
                                      <p:to x="100000" y="100000"/>
                                    </p:animScale>
                                    <p:animScale>
                                      <p:cBhvr>
                                        <p:cTn id="31" dur="26">
                                          <p:stCondLst>
                                            <p:cond delay="1312"/>
                                          </p:stCondLst>
                                        </p:cTn>
                                        <p:tgtEl>
                                          <p:spTgt spid="10243"/>
                                        </p:tgtEl>
                                      </p:cBhvr>
                                      <p:to x="100000" y="80000"/>
                                    </p:animScale>
                                    <p:animScale>
                                      <p:cBhvr>
                                        <p:cTn id="32" dur="166" decel="50000">
                                          <p:stCondLst>
                                            <p:cond delay="1338"/>
                                          </p:stCondLst>
                                        </p:cTn>
                                        <p:tgtEl>
                                          <p:spTgt spid="10243"/>
                                        </p:tgtEl>
                                      </p:cBhvr>
                                      <p:to x="100000" y="100000"/>
                                    </p:animScale>
                                    <p:animScale>
                                      <p:cBhvr>
                                        <p:cTn id="33" dur="26">
                                          <p:stCondLst>
                                            <p:cond delay="1642"/>
                                          </p:stCondLst>
                                        </p:cTn>
                                        <p:tgtEl>
                                          <p:spTgt spid="10243"/>
                                        </p:tgtEl>
                                      </p:cBhvr>
                                      <p:to x="100000" y="90000"/>
                                    </p:animScale>
                                    <p:animScale>
                                      <p:cBhvr>
                                        <p:cTn id="34" dur="166" decel="50000">
                                          <p:stCondLst>
                                            <p:cond delay="1668"/>
                                          </p:stCondLst>
                                        </p:cTn>
                                        <p:tgtEl>
                                          <p:spTgt spid="10243"/>
                                        </p:tgtEl>
                                      </p:cBhvr>
                                      <p:to x="100000" y="100000"/>
                                    </p:animScale>
                                    <p:animScale>
                                      <p:cBhvr>
                                        <p:cTn id="35" dur="26">
                                          <p:stCondLst>
                                            <p:cond delay="1808"/>
                                          </p:stCondLst>
                                        </p:cTn>
                                        <p:tgtEl>
                                          <p:spTgt spid="10243"/>
                                        </p:tgtEl>
                                      </p:cBhvr>
                                      <p:to x="100000" y="95000"/>
                                    </p:animScale>
                                    <p:animScale>
                                      <p:cBhvr>
                                        <p:cTn id="36" dur="166" decel="50000">
                                          <p:stCondLst>
                                            <p:cond delay="1834"/>
                                          </p:stCondLst>
                                        </p:cTn>
                                        <p:tgtEl>
                                          <p:spTgt spid="10243"/>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down)">
                                      <p:cBhvr>
                                        <p:cTn id="39" dur="580">
                                          <p:stCondLst>
                                            <p:cond delay="0"/>
                                          </p:stCondLst>
                                        </p:cTn>
                                        <p:tgtEl>
                                          <p:spTgt spid="2"/>
                                        </p:tgtEl>
                                      </p:cBhvr>
                                    </p:animEffect>
                                    <p:anim calcmode="lin" valueType="num">
                                      <p:cBhvr>
                                        <p:cTn id="4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5" dur="26">
                                          <p:stCondLst>
                                            <p:cond delay="650"/>
                                          </p:stCondLst>
                                        </p:cTn>
                                        <p:tgtEl>
                                          <p:spTgt spid="2"/>
                                        </p:tgtEl>
                                      </p:cBhvr>
                                      <p:to x="100000" y="60000"/>
                                    </p:animScale>
                                    <p:animScale>
                                      <p:cBhvr>
                                        <p:cTn id="46" dur="166" decel="50000">
                                          <p:stCondLst>
                                            <p:cond delay="676"/>
                                          </p:stCondLst>
                                        </p:cTn>
                                        <p:tgtEl>
                                          <p:spTgt spid="2"/>
                                        </p:tgtEl>
                                      </p:cBhvr>
                                      <p:to x="100000" y="100000"/>
                                    </p:animScale>
                                    <p:animScale>
                                      <p:cBhvr>
                                        <p:cTn id="47" dur="26">
                                          <p:stCondLst>
                                            <p:cond delay="1312"/>
                                          </p:stCondLst>
                                        </p:cTn>
                                        <p:tgtEl>
                                          <p:spTgt spid="2"/>
                                        </p:tgtEl>
                                      </p:cBhvr>
                                      <p:to x="100000" y="80000"/>
                                    </p:animScale>
                                    <p:animScale>
                                      <p:cBhvr>
                                        <p:cTn id="48" dur="166" decel="50000">
                                          <p:stCondLst>
                                            <p:cond delay="1338"/>
                                          </p:stCondLst>
                                        </p:cTn>
                                        <p:tgtEl>
                                          <p:spTgt spid="2"/>
                                        </p:tgtEl>
                                      </p:cBhvr>
                                      <p:to x="100000" y="100000"/>
                                    </p:animScale>
                                    <p:animScale>
                                      <p:cBhvr>
                                        <p:cTn id="49" dur="26">
                                          <p:stCondLst>
                                            <p:cond delay="1642"/>
                                          </p:stCondLst>
                                        </p:cTn>
                                        <p:tgtEl>
                                          <p:spTgt spid="2"/>
                                        </p:tgtEl>
                                      </p:cBhvr>
                                      <p:to x="100000" y="90000"/>
                                    </p:animScale>
                                    <p:animScale>
                                      <p:cBhvr>
                                        <p:cTn id="50" dur="166" decel="50000">
                                          <p:stCondLst>
                                            <p:cond delay="1668"/>
                                          </p:stCondLst>
                                        </p:cTn>
                                        <p:tgtEl>
                                          <p:spTgt spid="2"/>
                                        </p:tgtEl>
                                      </p:cBhvr>
                                      <p:to x="100000" y="100000"/>
                                    </p:animScale>
                                    <p:animScale>
                                      <p:cBhvr>
                                        <p:cTn id="51" dur="26">
                                          <p:stCondLst>
                                            <p:cond delay="1808"/>
                                          </p:stCondLst>
                                        </p:cTn>
                                        <p:tgtEl>
                                          <p:spTgt spid="2"/>
                                        </p:tgtEl>
                                      </p:cBhvr>
                                      <p:to x="100000" y="95000"/>
                                    </p:animScale>
                                    <p:animScale>
                                      <p:cBhvr>
                                        <p:cTn id="52"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5"/>
            <a:ext cx="5760640" cy="3096344"/>
          </a:xfrm>
        </p:spPr>
        <p:txBody>
          <a:bodyPr>
            <a:normAutofit fontScale="92500" lnSpcReduction="10000"/>
          </a:bodyPr>
          <a:lstStyle/>
          <a:p>
            <a:pPr marL="0" indent="0" algn="ctr">
              <a:buNone/>
            </a:pPr>
            <a:r>
              <a:rPr lang="es-CO" dirty="0" smtClean="0"/>
              <a:t>Ante </a:t>
            </a:r>
            <a:r>
              <a:rPr lang="es-CO" dirty="0"/>
              <a:t>la abundancia de la cosecha han de pedirle al “dueño”, es decir, a Dios que </a:t>
            </a:r>
            <a:r>
              <a:rPr lang="es-CO" dirty="0" smtClean="0"/>
              <a:t>según </a:t>
            </a:r>
            <a:r>
              <a:rPr lang="es-CO" b="1" dirty="0" smtClean="0">
                <a:solidFill>
                  <a:srgbClr val="FF0000"/>
                </a:solidFill>
              </a:rPr>
              <a:t>Salmo 24:1</a:t>
            </a:r>
            <a:r>
              <a:rPr lang="es-CO" dirty="0"/>
              <a:t>, </a:t>
            </a:r>
            <a:r>
              <a:rPr lang="es-CO" dirty="0" smtClean="0"/>
              <a:t>dice: «</a:t>
            </a:r>
            <a:r>
              <a:rPr lang="es-CO" b="1" dirty="0" smtClean="0">
                <a:latin typeface="Agency FB" pitchFamily="34" charset="0"/>
              </a:rPr>
              <a:t>De </a:t>
            </a:r>
            <a:r>
              <a:rPr lang="es-CO" b="1" dirty="0">
                <a:latin typeface="Agency FB" pitchFamily="34" charset="0"/>
              </a:rPr>
              <a:t>Jehová es la tierra y su plenitud; </a:t>
            </a:r>
            <a:r>
              <a:rPr lang="es-CO" b="1" dirty="0" smtClean="0">
                <a:latin typeface="Agency FB" pitchFamily="34" charset="0"/>
              </a:rPr>
              <a:t>El </a:t>
            </a:r>
            <a:r>
              <a:rPr lang="es-CO" b="1" dirty="0">
                <a:latin typeface="Agency FB" pitchFamily="34" charset="0"/>
              </a:rPr>
              <a:t>mundo, y los que en él </a:t>
            </a:r>
            <a:r>
              <a:rPr lang="es-CO" b="1" dirty="0" smtClean="0">
                <a:latin typeface="Agency FB" pitchFamily="34" charset="0"/>
              </a:rPr>
              <a:t>habitan</a:t>
            </a:r>
            <a:r>
              <a:rPr lang="es-CO" dirty="0" smtClean="0"/>
              <a:t>», para que envíe </a:t>
            </a:r>
            <a:r>
              <a:rPr lang="es-CO" dirty="0"/>
              <a:t>más obreros para ayudar en la recolección de la mies.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88640"/>
            <a:ext cx="2466975"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4077072"/>
            <a:ext cx="8280920" cy="2554545"/>
          </a:xfrm>
          <a:prstGeom prst="rect">
            <a:avLst/>
          </a:prstGeom>
        </p:spPr>
        <p:txBody>
          <a:bodyPr wrap="square">
            <a:spAutoFit/>
          </a:bodyPr>
          <a:lstStyle/>
          <a:p>
            <a:pPr algn="ctr"/>
            <a:r>
              <a:rPr lang="es-CO" sz="2400" dirty="0">
                <a:solidFill>
                  <a:srgbClr val="0070C0"/>
                </a:solidFill>
              </a:rPr>
              <a:t>La </a:t>
            </a:r>
            <a:r>
              <a:rPr lang="es-CO" sz="2400" dirty="0" smtClean="0">
                <a:solidFill>
                  <a:srgbClr val="0070C0"/>
                </a:solidFill>
              </a:rPr>
              <a:t>oración </a:t>
            </a:r>
            <a:r>
              <a:rPr lang="es-CO" sz="2400" dirty="0">
                <a:solidFill>
                  <a:srgbClr val="0070C0"/>
                </a:solidFill>
              </a:rPr>
              <a:t>es fundamental. También Moisés, siglos atrás, había elevado a Dios esta oración: «</a:t>
            </a:r>
            <a:r>
              <a:rPr lang="es-CO" sz="2800" b="1" dirty="0">
                <a:solidFill>
                  <a:srgbClr val="0070C0"/>
                </a:solidFill>
                <a:latin typeface="Agency FB" pitchFamily="34" charset="0"/>
              </a:rPr>
              <a:t>Que el Señor… ponga un </a:t>
            </a:r>
            <a:r>
              <a:rPr lang="es-CO" sz="2800" b="1" u="sng" dirty="0" smtClean="0">
                <a:solidFill>
                  <a:srgbClr val="0070C0"/>
                </a:solidFill>
                <a:latin typeface="Agency FB" pitchFamily="34" charset="0"/>
              </a:rPr>
              <a:t>HOMBRE</a:t>
            </a:r>
            <a:r>
              <a:rPr lang="es-CO" sz="2800" b="1" dirty="0" smtClean="0">
                <a:solidFill>
                  <a:srgbClr val="0070C0"/>
                </a:solidFill>
                <a:latin typeface="Agency FB" pitchFamily="34" charset="0"/>
              </a:rPr>
              <a:t> </a:t>
            </a:r>
            <a:r>
              <a:rPr lang="es-CO" sz="2800" b="1" dirty="0">
                <a:solidFill>
                  <a:srgbClr val="0070C0"/>
                </a:solidFill>
                <a:latin typeface="Agency FB" pitchFamily="34" charset="0"/>
              </a:rPr>
              <a:t>al frente de esta </a:t>
            </a:r>
            <a:r>
              <a:rPr lang="es-CO" sz="2800" b="1" dirty="0" smtClean="0">
                <a:solidFill>
                  <a:srgbClr val="0070C0"/>
                </a:solidFill>
                <a:latin typeface="Agency FB" pitchFamily="34" charset="0"/>
              </a:rPr>
              <a:t>congregación, </a:t>
            </a:r>
            <a:r>
              <a:rPr lang="es-CO" sz="2800" b="1" dirty="0">
                <a:solidFill>
                  <a:srgbClr val="0070C0"/>
                </a:solidFill>
                <a:latin typeface="Agency FB" pitchFamily="34" charset="0"/>
              </a:rPr>
              <a:t>uno que salga y entre delante de ellos y que los haga salir y entrar, para que no quede la </a:t>
            </a:r>
            <a:r>
              <a:rPr lang="es-CO" sz="2800" b="1" dirty="0" smtClean="0">
                <a:solidFill>
                  <a:srgbClr val="0070C0"/>
                </a:solidFill>
                <a:latin typeface="Agency FB" pitchFamily="34" charset="0"/>
              </a:rPr>
              <a:t>congregación </a:t>
            </a:r>
            <a:r>
              <a:rPr lang="es-CO" sz="2800" b="1" dirty="0">
                <a:solidFill>
                  <a:srgbClr val="0070C0"/>
                </a:solidFill>
                <a:latin typeface="Agency FB" pitchFamily="34" charset="0"/>
              </a:rPr>
              <a:t>del Señor como </a:t>
            </a:r>
            <a:r>
              <a:rPr lang="es-CO" sz="2800" b="1" dirty="0" smtClean="0">
                <a:solidFill>
                  <a:srgbClr val="0070C0"/>
                </a:solidFill>
                <a:latin typeface="Agency FB" pitchFamily="34" charset="0"/>
              </a:rPr>
              <a:t>ovejas </a:t>
            </a:r>
            <a:r>
              <a:rPr lang="es-CO" sz="2800" b="1" dirty="0">
                <a:solidFill>
                  <a:srgbClr val="0070C0"/>
                </a:solidFill>
                <a:latin typeface="Agency FB" pitchFamily="34" charset="0"/>
              </a:rPr>
              <a:t>sin pastor</a:t>
            </a:r>
            <a:r>
              <a:rPr lang="es-CO" sz="2400" dirty="0" smtClean="0">
                <a:solidFill>
                  <a:srgbClr val="0070C0"/>
                </a:solidFill>
              </a:rPr>
              <a:t>.»</a:t>
            </a:r>
          </a:p>
          <a:p>
            <a:pPr algn="ctr"/>
            <a:r>
              <a:rPr lang="es-CO" sz="2400" dirty="0" smtClean="0"/>
              <a:t> </a:t>
            </a:r>
            <a:r>
              <a:rPr lang="es-CO" sz="2400" b="1" dirty="0">
                <a:solidFill>
                  <a:srgbClr val="FF0000"/>
                </a:solidFill>
              </a:rPr>
              <a:t>(</a:t>
            </a:r>
            <a:r>
              <a:rPr lang="es-CO" sz="2400" b="1" dirty="0" smtClean="0">
                <a:solidFill>
                  <a:srgbClr val="FF0000"/>
                </a:solidFill>
              </a:rPr>
              <a:t>Núm. </a:t>
            </a:r>
            <a:r>
              <a:rPr lang="es-CO" sz="2400" b="1" dirty="0">
                <a:solidFill>
                  <a:srgbClr val="FF0000"/>
                </a:solidFill>
              </a:rPr>
              <a:t>27, 15-17)</a:t>
            </a:r>
          </a:p>
        </p:txBody>
      </p:sp>
    </p:spTree>
    <p:extLst>
      <p:ext uri="{BB962C8B-B14F-4D97-AF65-F5344CB8AC3E}">
        <p14:creationId xmlns:p14="http://schemas.microsoft.com/office/powerpoint/2010/main" val="5824206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15816" y="476672"/>
            <a:ext cx="5688632" cy="3240359"/>
          </a:xfrm>
        </p:spPr>
        <p:txBody>
          <a:bodyPr>
            <a:normAutofit/>
          </a:bodyPr>
          <a:lstStyle/>
          <a:p>
            <a:pPr marL="0" indent="0">
              <a:buNone/>
            </a:pPr>
            <a:r>
              <a:rPr lang="es-CO" sz="3600" dirty="0"/>
              <a:t>Esta oración hallaría su pleno cumplimiento en Cristo, el Pastor que Dios se escogió para pastorear a su pueblo y conducirlo a la Vida eterna.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548680"/>
            <a:ext cx="2592288"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89934" y="3970626"/>
            <a:ext cx="8702545" cy="2677656"/>
          </a:xfrm>
          <a:prstGeom prst="rect">
            <a:avLst/>
          </a:prstGeom>
        </p:spPr>
        <p:txBody>
          <a:bodyPr wrap="square">
            <a:spAutoFit/>
          </a:bodyPr>
          <a:lstStyle/>
          <a:p>
            <a:pPr algn="ctr"/>
            <a:r>
              <a:rPr lang="es-CO" sz="2800" b="1" dirty="0">
                <a:solidFill>
                  <a:srgbClr val="FF0000"/>
                </a:solidFill>
              </a:rPr>
              <a:t>Pero si bien Él es y será por siempre el Único y Supremo Pastor, el mismo Señor </a:t>
            </a:r>
            <a:r>
              <a:rPr lang="es-CO" sz="2800" b="1" dirty="0" smtClean="0">
                <a:solidFill>
                  <a:srgbClr val="FF0000"/>
                </a:solidFill>
              </a:rPr>
              <a:t>con plena autonomía llama </a:t>
            </a:r>
            <a:r>
              <a:rPr lang="es-CO" sz="2800" b="1" dirty="0">
                <a:solidFill>
                  <a:srgbClr val="FF0000"/>
                </a:solidFill>
              </a:rPr>
              <a:t>y elige de entre sus discípulos a quienes </a:t>
            </a:r>
            <a:r>
              <a:rPr lang="es-CO" sz="2800" b="1" dirty="0" smtClean="0">
                <a:solidFill>
                  <a:srgbClr val="FF0000"/>
                </a:solidFill>
              </a:rPr>
              <a:t>«Él quiere» </a:t>
            </a:r>
            <a:r>
              <a:rPr lang="es-CO" sz="2800" b="1" u="sng" dirty="0" smtClean="0">
                <a:solidFill>
                  <a:srgbClr val="FF0000"/>
                </a:solidFill>
              </a:rPr>
              <a:t>(Mar.3:13)</a:t>
            </a:r>
            <a:r>
              <a:rPr lang="es-CO" sz="2800" b="1" dirty="0" smtClean="0">
                <a:solidFill>
                  <a:srgbClr val="FF0000"/>
                </a:solidFill>
              </a:rPr>
              <a:t>,</a:t>
            </a:r>
            <a:r>
              <a:rPr lang="es-CO" sz="2800" b="1" u="sng" dirty="0" smtClean="0">
                <a:solidFill>
                  <a:srgbClr val="FF0000"/>
                </a:solidFill>
              </a:rPr>
              <a:t> </a:t>
            </a:r>
            <a:r>
              <a:rPr lang="es-CO" sz="2800" b="1" dirty="0" smtClean="0">
                <a:solidFill>
                  <a:srgbClr val="FF0000"/>
                </a:solidFill>
              </a:rPr>
              <a:t>quienes han </a:t>
            </a:r>
            <a:r>
              <a:rPr lang="es-CO" sz="2800" b="1" dirty="0">
                <a:solidFill>
                  <a:srgbClr val="FF0000"/>
                </a:solidFill>
              </a:rPr>
              <a:t>de prolongar su misma misión de guiar y apacentar al pueblo que </a:t>
            </a:r>
            <a:r>
              <a:rPr lang="es-CO" sz="2800" b="1" dirty="0" smtClean="0">
                <a:solidFill>
                  <a:srgbClr val="FF0000"/>
                </a:solidFill>
              </a:rPr>
              <a:t>Dios </a:t>
            </a:r>
            <a:r>
              <a:rPr lang="es-CO" sz="2800" b="1" dirty="0">
                <a:solidFill>
                  <a:srgbClr val="FF0000"/>
                </a:solidFill>
              </a:rPr>
              <a:t>ha escogido y </a:t>
            </a:r>
            <a:r>
              <a:rPr lang="es-CO" sz="2800" b="1" dirty="0" smtClean="0">
                <a:solidFill>
                  <a:srgbClr val="FF0000"/>
                </a:solidFill>
              </a:rPr>
              <a:t>formado, </a:t>
            </a:r>
            <a:r>
              <a:rPr lang="es-CO" sz="2800" b="1" dirty="0">
                <a:solidFill>
                  <a:srgbClr val="FF0000"/>
                </a:solidFill>
              </a:rPr>
              <a:t>en su nombre y revestidos de su </a:t>
            </a:r>
            <a:r>
              <a:rPr lang="es-CO" sz="2800" b="1" dirty="0" smtClean="0">
                <a:solidFill>
                  <a:srgbClr val="FF0000"/>
                </a:solidFill>
              </a:rPr>
              <a:t>poder</a:t>
            </a:r>
            <a:r>
              <a:rPr lang="es-CO" sz="2800" b="1" dirty="0">
                <a:solidFill>
                  <a:srgbClr val="FF0000"/>
                </a:solidFill>
              </a:rPr>
              <a:t>. </a:t>
            </a:r>
          </a:p>
        </p:txBody>
      </p:sp>
      <p:sp>
        <p:nvSpPr>
          <p:cNvPr id="5" name="4 Rectángulo"/>
          <p:cNvSpPr/>
          <p:nvPr/>
        </p:nvSpPr>
        <p:spPr>
          <a:xfrm>
            <a:off x="179512" y="2996952"/>
            <a:ext cx="2592288" cy="923330"/>
          </a:xfrm>
          <a:prstGeom prst="rect">
            <a:avLst/>
          </a:prstGeom>
        </p:spPr>
        <p:txBody>
          <a:bodyPr wrap="square">
            <a:spAutoFit/>
          </a:bodyPr>
          <a:lstStyle/>
          <a:p>
            <a:pPr algn="ctr"/>
            <a:r>
              <a:rPr lang="es-CO" dirty="0"/>
              <a:t>He aquí el cordero de Dios, dijo Juan el </a:t>
            </a:r>
            <a:r>
              <a:rPr lang="es-CO" dirty="0" smtClean="0"/>
              <a:t>bautista en </a:t>
            </a:r>
            <a:r>
              <a:rPr lang="es-CO" u="sng" dirty="0" smtClean="0"/>
              <a:t>(Juan 1:29)</a:t>
            </a:r>
            <a:r>
              <a:rPr lang="es-CO" dirty="0" smtClean="0"/>
              <a:t>.</a:t>
            </a:r>
            <a:endParaRPr lang="es-CO" dirty="0"/>
          </a:p>
        </p:txBody>
      </p:sp>
    </p:spTree>
    <p:extLst>
      <p:ext uri="{BB962C8B-B14F-4D97-AF65-F5344CB8AC3E}">
        <p14:creationId xmlns:p14="http://schemas.microsoft.com/office/powerpoint/2010/main" val="126683133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a:bodyPr>
          <a:lstStyle/>
          <a:p>
            <a:pPr marL="0" indent="0" algn="ctr">
              <a:buNone/>
            </a:pPr>
            <a:r>
              <a:rPr lang="es-CO" b="1" dirty="0" smtClean="0">
                <a:solidFill>
                  <a:srgbClr val="FF0000"/>
                </a:solidFill>
              </a:rPr>
              <a:t>Lucas </a:t>
            </a:r>
            <a:r>
              <a:rPr lang="es-CO" b="1" dirty="0">
                <a:solidFill>
                  <a:srgbClr val="FF0000"/>
                </a:solidFill>
              </a:rPr>
              <a:t>6:12,13 </a:t>
            </a:r>
            <a:r>
              <a:rPr lang="es-CO" dirty="0" smtClean="0"/>
              <a:t>dice: </a:t>
            </a:r>
            <a:r>
              <a:rPr lang="es-CO" b="1" dirty="0" smtClean="0">
                <a:latin typeface="Agency FB" pitchFamily="34" charset="0"/>
              </a:rPr>
              <a:t>En </a:t>
            </a:r>
            <a:r>
              <a:rPr lang="es-CO" b="1" dirty="0">
                <a:latin typeface="Agency FB" pitchFamily="34" charset="0"/>
              </a:rPr>
              <a:t>aquellos días él fue al monte a orar, y pasó la noche orando a Dios. </a:t>
            </a:r>
            <a:r>
              <a:rPr lang="es-CO" b="1" dirty="0" smtClean="0">
                <a:latin typeface="Agency FB" pitchFamily="34" charset="0"/>
              </a:rPr>
              <a:t>13 </a:t>
            </a:r>
            <a:r>
              <a:rPr lang="es-CO" b="1" dirty="0">
                <a:latin typeface="Agency FB" pitchFamily="34" charset="0"/>
              </a:rPr>
              <a:t>Y cuando era de día, llamó a sus discípulos, y </a:t>
            </a:r>
            <a:r>
              <a:rPr lang="es-CO" b="1" u="sng" dirty="0">
                <a:latin typeface="Agency FB" pitchFamily="34" charset="0"/>
              </a:rPr>
              <a:t>escogió a doce de ellos</a:t>
            </a:r>
            <a:r>
              <a:rPr lang="es-CO" b="1" dirty="0">
                <a:latin typeface="Agency FB" pitchFamily="34" charset="0"/>
              </a:rPr>
              <a:t>, a los cuales también llamó apóstoles</a:t>
            </a:r>
            <a:r>
              <a:rPr lang="es-CO" dirty="0"/>
              <a:t>:  </a:t>
            </a:r>
            <a:endParaRPr lang="es-CO" dirty="0" smtClean="0"/>
          </a:p>
          <a:p>
            <a:pPr marL="0" indent="0" algn="ctr">
              <a:buNone/>
            </a:pPr>
            <a:r>
              <a:rPr lang="es-CO" dirty="0" smtClean="0"/>
              <a:t>Y les </a:t>
            </a:r>
            <a:r>
              <a:rPr lang="es-CO" dirty="0"/>
              <a:t>dio autoridad para expulsar espíritus inmundos y curar toda enfermedad y dolencia, y los envió a proclamar que “</a:t>
            </a:r>
            <a:r>
              <a:rPr lang="es-CO" dirty="0">
                <a:latin typeface="Agency FB" pitchFamily="34" charset="0"/>
              </a:rPr>
              <a:t>el Reino de los Cielos está cerca</a:t>
            </a:r>
            <a:r>
              <a:rPr lang="es-CO" dirty="0"/>
              <a:t>”. </a:t>
            </a:r>
            <a:endParaRPr lang="es-CO" dirty="0" smtClean="0"/>
          </a:p>
          <a:p>
            <a:pPr marL="0" indent="0" algn="ctr">
              <a:buNone/>
            </a:pPr>
            <a:r>
              <a:rPr lang="es-CO" dirty="0" smtClean="0"/>
              <a:t>Note que El </a:t>
            </a:r>
            <a:r>
              <a:rPr lang="es-CO" dirty="0"/>
              <a:t>Señor no sólo </a:t>
            </a:r>
            <a:r>
              <a:rPr lang="es-CO" dirty="0" smtClean="0"/>
              <a:t>ora sino que nos invita </a:t>
            </a:r>
            <a:r>
              <a:rPr lang="es-CO" dirty="0"/>
              <a:t>a </a:t>
            </a:r>
            <a:r>
              <a:rPr lang="es-CO" dirty="0" smtClean="0"/>
              <a:t>orar, </a:t>
            </a:r>
            <a:r>
              <a:rPr lang="es-CO" dirty="0"/>
              <a:t>que es lo primero y esencial, </a:t>
            </a:r>
            <a:r>
              <a:rPr lang="es-CO" dirty="0" smtClean="0"/>
              <a:t>y también se pone en </a:t>
            </a:r>
            <a:r>
              <a:rPr lang="es-CO" dirty="0"/>
              <a:t>acción. </a:t>
            </a:r>
            <a:r>
              <a:rPr lang="es-CO" dirty="0" smtClean="0"/>
              <a:t>Por tanto, el </a:t>
            </a:r>
            <a:r>
              <a:rPr lang="es-CO" dirty="0"/>
              <a:t>ministerio confiado a “los doce” brota de la compasión de Cristo y es a la vez </a:t>
            </a:r>
            <a:r>
              <a:rPr lang="es-CO" dirty="0" smtClean="0"/>
              <a:t>la respuesta </a:t>
            </a:r>
            <a:r>
              <a:rPr lang="es-CO" dirty="0"/>
              <a:t>a esa oración.</a:t>
            </a:r>
          </a:p>
          <a:p>
            <a:endParaRPr lang="es-CO" dirty="0"/>
          </a:p>
        </p:txBody>
      </p:sp>
    </p:spTree>
    <p:extLst>
      <p:ext uri="{BB962C8B-B14F-4D97-AF65-F5344CB8AC3E}">
        <p14:creationId xmlns:p14="http://schemas.microsoft.com/office/powerpoint/2010/main" val="16679137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408712"/>
          </a:xfrm>
        </p:spPr>
        <p:txBody>
          <a:bodyPr>
            <a:normAutofit fontScale="85000" lnSpcReduction="10000"/>
          </a:bodyPr>
          <a:lstStyle/>
          <a:p>
            <a:pPr marL="0" indent="0" algn="ctr">
              <a:buNone/>
            </a:pPr>
            <a:r>
              <a:rPr lang="es-CO" b="1" dirty="0" smtClean="0">
                <a:solidFill>
                  <a:srgbClr val="FF0000"/>
                </a:solidFill>
              </a:rPr>
              <a:t>Marcos </a:t>
            </a:r>
            <a:r>
              <a:rPr lang="es-CO" b="1" dirty="0">
                <a:solidFill>
                  <a:srgbClr val="FF0000"/>
                </a:solidFill>
              </a:rPr>
              <a:t>2:14,15 </a:t>
            </a:r>
            <a:r>
              <a:rPr lang="es-CO" dirty="0"/>
              <a:t>dice: </a:t>
            </a:r>
            <a:r>
              <a:rPr lang="es-CO" dirty="0" smtClean="0"/>
              <a:t>«</a:t>
            </a:r>
            <a:r>
              <a:rPr lang="es-CO" sz="3300" dirty="0" smtClean="0">
                <a:latin typeface="Agency FB" pitchFamily="34" charset="0"/>
              </a:rPr>
              <a:t>Designó </a:t>
            </a:r>
            <a:r>
              <a:rPr lang="es-CO" sz="3300" dirty="0">
                <a:latin typeface="Agency FB" pitchFamily="34" charset="0"/>
              </a:rPr>
              <a:t>entonces a </a:t>
            </a:r>
            <a:r>
              <a:rPr lang="es-CO" sz="3300" dirty="0" smtClean="0">
                <a:latin typeface="Agency FB" pitchFamily="34" charset="0"/>
              </a:rPr>
              <a:t>doce </a:t>
            </a:r>
            <a:r>
              <a:rPr lang="es-CO" sz="3300" dirty="0">
                <a:latin typeface="Agency FB" pitchFamily="34" charset="0"/>
              </a:rPr>
              <a:t>para que estuvieran con él, para enviarlos a </a:t>
            </a:r>
            <a:r>
              <a:rPr lang="es-CO" sz="3300" dirty="0" smtClean="0">
                <a:latin typeface="Agency FB" pitchFamily="34" charset="0"/>
              </a:rPr>
              <a:t>predicar 15 </a:t>
            </a:r>
            <a:r>
              <a:rPr lang="es-CO" sz="3300" dirty="0">
                <a:latin typeface="Agency FB" pitchFamily="34" charset="0"/>
              </a:rPr>
              <a:t>y que tuvieran </a:t>
            </a:r>
            <a:r>
              <a:rPr lang="es-CO" sz="3300" b="1" u="sng" dirty="0" smtClean="0">
                <a:latin typeface="Agency FB" pitchFamily="34" charset="0"/>
              </a:rPr>
              <a:t>AUTORIDAD</a:t>
            </a:r>
            <a:r>
              <a:rPr lang="es-CO" sz="3300" dirty="0" smtClean="0">
                <a:latin typeface="Agency FB" pitchFamily="34" charset="0"/>
              </a:rPr>
              <a:t> </a:t>
            </a:r>
            <a:r>
              <a:rPr lang="es-CO" sz="3300" dirty="0">
                <a:latin typeface="Agency FB" pitchFamily="34" charset="0"/>
              </a:rPr>
              <a:t>para sanar enfermedades y para echar fuera demonios</a:t>
            </a:r>
            <a:r>
              <a:rPr lang="es-CO" dirty="0" smtClean="0"/>
              <a:t>:»</a:t>
            </a:r>
          </a:p>
          <a:p>
            <a:pPr marL="0" indent="0" algn="ctr">
              <a:buNone/>
            </a:pPr>
            <a:endParaRPr lang="es-CO" dirty="0" smtClean="0"/>
          </a:p>
          <a:p>
            <a:pPr marL="0" indent="0" algn="ctr">
              <a:buNone/>
            </a:pPr>
            <a:r>
              <a:rPr lang="es-CO" dirty="0" smtClean="0"/>
              <a:t>Les </a:t>
            </a:r>
            <a:r>
              <a:rPr lang="es-CO" dirty="0"/>
              <a:t>dio </a:t>
            </a:r>
            <a:r>
              <a:rPr lang="es-CO" dirty="0" smtClean="0"/>
              <a:t>autoridad. </a:t>
            </a:r>
            <a:r>
              <a:rPr lang="es-CO" dirty="0"/>
              <a:t>¿</a:t>
            </a:r>
            <a:r>
              <a:rPr lang="es-CO" b="1" u="sng" dirty="0"/>
              <a:t>De qué </a:t>
            </a:r>
            <a:r>
              <a:rPr lang="es-CO" b="1" u="sng" dirty="0" smtClean="0"/>
              <a:t>autoridad </a:t>
            </a:r>
            <a:r>
              <a:rPr lang="es-CO" b="1" u="sng" dirty="0"/>
              <a:t>se trata</a:t>
            </a:r>
            <a:r>
              <a:rPr lang="es-CO" dirty="0"/>
              <a:t>? </a:t>
            </a:r>
            <a:endParaRPr lang="es-CO" dirty="0" smtClean="0"/>
          </a:p>
          <a:p>
            <a:pPr marL="0" indent="0" algn="ctr">
              <a:buNone/>
            </a:pPr>
            <a:r>
              <a:rPr lang="es-CO" b="1" dirty="0" smtClean="0">
                <a:solidFill>
                  <a:srgbClr val="C00000"/>
                </a:solidFill>
              </a:rPr>
              <a:t>Es la autoridad </a:t>
            </a:r>
            <a:r>
              <a:rPr lang="es-CO" b="1" dirty="0">
                <a:solidFill>
                  <a:srgbClr val="C00000"/>
                </a:solidFill>
              </a:rPr>
              <a:t>que posee el Señor Jesús, </a:t>
            </a:r>
            <a:r>
              <a:rPr lang="es-CO" b="1" dirty="0" smtClean="0">
                <a:solidFill>
                  <a:srgbClr val="C00000"/>
                </a:solidFill>
              </a:rPr>
              <a:t>autoridad divina, autoridad </a:t>
            </a:r>
            <a:r>
              <a:rPr lang="es-CO" b="1" dirty="0">
                <a:solidFill>
                  <a:srgbClr val="C00000"/>
                </a:solidFill>
              </a:rPr>
              <a:t>sobre toda enfermedad, sobre el pecado, sobre la muerte, sobre el maligno y el mal. El Señor les </a:t>
            </a:r>
            <a:r>
              <a:rPr lang="es-CO" b="1" dirty="0" smtClean="0">
                <a:solidFill>
                  <a:srgbClr val="C00000"/>
                </a:solidFill>
              </a:rPr>
              <a:t>«delega» </a:t>
            </a:r>
            <a:r>
              <a:rPr lang="es-CO" b="1" dirty="0">
                <a:solidFill>
                  <a:srgbClr val="C00000"/>
                </a:solidFill>
              </a:rPr>
              <a:t>su </a:t>
            </a:r>
            <a:r>
              <a:rPr lang="es-CO" b="1" dirty="0" smtClean="0">
                <a:solidFill>
                  <a:srgbClr val="C00000"/>
                </a:solidFill>
              </a:rPr>
              <a:t>misma autoridad divina </a:t>
            </a:r>
            <a:r>
              <a:rPr lang="es-CO" b="1" dirty="0">
                <a:solidFill>
                  <a:srgbClr val="C00000"/>
                </a:solidFill>
              </a:rPr>
              <a:t>para que con grandes milagros pudiesen sustentar la verdad de su anuncio</a:t>
            </a:r>
            <a:r>
              <a:rPr lang="es-CO" b="1" dirty="0" smtClean="0">
                <a:solidFill>
                  <a:srgbClr val="C00000"/>
                </a:solidFill>
              </a:rPr>
              <a:t>.</a:t>
            </a:r>
            <a:endParaRPr lang="es-CO" b="1" dirty="0">
              <a:solidFill>
                <a:srgbClr val="C00000"/>
              </a:solidFill>
            </a:endParaRPr>
          </a:p>
          <a:p>
            <a:pPr marL="0" indent="0" algn="ctr">
              <a:buNone/>
            </a:pPr>
            <a:endParaRPr lang="es-CO" dirty="0" smtClean="0"/>
          </a:p>
          <a:p>
            <a:pPr marL="0" indent="0" algn="ctr">
              <a:buNone/>
            </a:pPr>
            <a:r>
              <a:rPr lang="es-CO" dirty="0" smtClean="0"/>
              <a:t>Una </a:t>
            </a:r>
            <a:r>
              <a:rPr lang="es-CO" dirty="0"/>
              <a:t>vez revestidos de su </a:t>
            </a:r>
            <a:r>
              <a:rPr lang="es-CO" dirty="0" smtClean="0"/>
              <a:t>autoridad </a:t>
            </a:r>
            <a:r>
              <a:rPr lang="es-CO" dirty="0"/>
              <a:t>“los doce” fueron enviados por el Señor con una misión específica: </a:t>
            </a:r>
            <a:r>
              <a:rPr lang="es-CO" b="1" u="sng" dirty="0"/>
              <a:t>proclamar a los hijos de Israel que el Reino de los Cielos está cerca</a:t>
            </a:r>
            <a:r>
              <a:rPr lang="es-CO" dirty="0"/>
              <a:t>. </a:t>
            </a:r>
          </a:p>
        </p:txBody>
      </p:sp>
    </p:spTree>
    <p:extLst>
      <p:ext uri="{BB962C8B-B14F-4D97-AF65-F5344CB8AC3E}">
        <p14:creationId xmlns:p14="http://schemas.microsoft.com/office/powerpoint/2010/main" val="318870981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heel(1)">
                                      <p:cBhvr>
                                        <p:cTn id="13"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764704"/>
            <a:ext cx="9144000" cy="5355976"/>
          </a:xfrm>
          <a:blipFill>
            <a:blip r:embed="rId2"/>
            <a:tile tx="0" ty="0" sx="100000" sy="100000" flip="none" algn="tl"/>
          </a:blipFill>
        </p:spPr>
        <p:txBody>
          <a:bodyPr>
            <a:normAutofit lnSpcReduction="10000"/>
          </a:bodyPr>
          <a:lstStyle/>
          <a:p>
            <a:pPr marL="0" indent="0" algn="ctr">
              <a:buNone/>
            </a:pPr>
            <a:r>
              <a:rPr lang="es-CO" b="1" dirty="0">
                <a:solidFill>
                  <a:srgbClr val="FFFF00"/>
                </a:solidFill>
              </a:rPr>
              <a:t>El Señor en aquella primera misión envía a “los doce” exclusivamente a las ovejas descarriadas de Israel </a:t>
            </a:r>
            <a:r>
              <a:rPr lang="es-CO" b="1" dirty="0" smtClean="0">
                <a:solidFill>
                  <a:srgbClr val="FFFF00"/>
                </a:solidFill>
              </a:rPr>
              <a:t>- </a:t>
            </a:r>
            <a:r>
              <a:rPr lang="es-CO" b="1" u="sng" dirty="0" smtClean="0">
                <a:solidFill>
                  <a:srgbClr val="FFFF00"/>
                </a:solidFill>
                <a:latin typeface="Agency FB" pitchFamily="34" charset="0"/>
              </a:rPr>
              <a:t>para cumplir la profecía de Daniel 9:27</a:t>
            </a:r>
            <a:r>
              <a:rPr lang="es-CO" b="1" dirty="0" smtClean="0">
                <a:solidFill>
                  <a:srgbClr val="FFFF00"/>
                </a:solidFill>
              </a:rPr>
              <a:t>- porque </a:t>
            </a:r>
            <a:r>
              <a:rPr lang="es-CO" b="1" dirty="0">
                <a:solidFill>
                  <a:srgbClr val="FFFF00"/>
                </a:solidFill>
              </a:rPr>
              <a:t>a Israel </a:t>
            </a:r>
            <a:r>
              <a:rPr lang="es-CO" b="1" dirty="0" smtClean="0">
                <a:solidFill>
                  <a:srgbClr val="FFFF00"/>
                </a:solidFill>
              </a:rPr>
              <a:t>primeramente, había </a:t>
            </a:r>
            <a:r>
              <a:rPr lang="es-CO" b="1" dirty="0">
                <a:solidFill>
                  <a:srgbClr val="FFFF00"/>
                </a:solidFill>
              </a:rPr>
              <a:t>prometido Dios un Mesías, </a:t>
            </a:r>
            <a:r>
              <a:rPr lang="es-CO" b="1" dirty="0" smtClean="0">
                <a:solidFill>
                  <a:srgbClr val="FFFF00"/>
                </a:solidFill>
              </a:rPr>
              <a:t>había </a:t>
            </a:r>
            <a:r>
              <a:rPr lang="es-CO" b="1" dirty="0">
                <a:solidFill>
                  <a:srgbClr val="FFFF00"/>
                </a:solidFill>
              </a:rPr>
              <a:t>prometido la buena nueva de la salvación por medio de los antiguos profetas. </a:t>
            </a:r>
            <a:endParaRPr lang="es-CO" b="1" dirty="0" smtClean="0">
              <a:solidFill>
                <a:srgbClr val="FFFF00"/>
              </a:solidFill>
            </a:endParaRPr>
          </a:p>
          <a:p>
            <a:pPr marL="0" indent="0" algn="ctr">
              <a:buNone/>
            </a:pPr>
            <a:r>
              <a:rPr lang="es-CO" b="1" dirty="0" smtClean="0">
                <a:solidFill>
                  <a:srgbClr val="FFFF00"/>
                </a:solidFill>
              </a:rPr>
              <a:t>En </a:t>
            </a:r>
            <a:r>
              <a:rPr lang="es-CO" b="1" dirty="0">
                <a:solidFill>
                  <a:srgbClr val="FFFF00"/>
                </a:solidFill>
              </a:rPr>
              <a:t>Jesucristo </a:t>
            </a:r>
            <a:r>
              <a:rPr lang="es-CO" b="1" dirty="0" smtClean="0">
                <a:solidFill>
                  <a:srgbClr val="FFFF00"/>
                </a:solidFill>
              </a:rPr>
              <a:t>el «</a:t>
            </a:r>
            <a:r>
              <a:rPr lang="es-CO" b="1" u="sng" dirty="0" smtClean="0">
                <a:solidFill>
                  <a:srgbClr val="FFFF00"/>
                </a:solidFill>
              </a:rPr>
              <a:t>DESCENDIENTE</a:t>
            </a:r>
            <a:r>
              <a:rPr lang="es-CO" b="1" dirty="0" smtClean="0">
                <a:solidFill>
                  <a:srgbClr val="FFFF00"/>
                </a:solidFill>
              </a:rPr>
              <a:t>», Dios </a:t>
            </a:r>
            <a:r>
              <a:rPr lang="es-CO" b="1" dirty="0">
                <a:solidFill>
                  <a:srgbClr val="FFFF00"/>
                </a:solidFill>
              </a:rPr>
              <a:t>cumple aquella antigua promesa </a:t>
            </a:r>
            <a:r>
              <a:rPr lang="es-CO" b="1" dirty="0" smtClean="0">
                <a:solidFill>
                  <a:srgbClr val="FFFF00"/>
                </a:solidFill>
              </a:rPr>
              <a:t>hecha en </a:t>
            </a:r>
            <a:r>
              <a:rPr lang="es-CO" b="1" u="sng" dirty="0" smtClean="0">
                <a:solidFill>
                  <a:srgbClr val="FFFF00"/>
                </a:solidFill>
              </a:rPr>
              <a:t>Gén.3:15</a:t>
            </a:r>
            <a:r>
              <a:rPr lang="es-CO" b="1" dirty="0" smtClean="0">
                <a:solidFill>
                  <a:srgbClr val="FFFF00"/>
                </a:solidFill>
              </a:rPr>
              <a:t>, y se debía cumplir primeramente en el pueblo de Israel</a:t>
            </a:r>
            <a:r>
              <a:rPr lang="es-CO" b="1" dirty="0">
                <a:solidFill>
                  <a:srgbClr val="FFFF00"/>
                </a:solidFill>
              </a:rPr>
              <a:t> </a:t>
            </a:r>
            <a:r>
              <a:rPr lang="es-CO" b="1" dirty="0" smtClean="0">
                <a:solidFill>
                  <a:srgbClr val="FFFF00"/>
                </a:solidFill>
              </a:rPr>
              <a:t>durante tres años y medio después de su muerte en la cruz.  </a:t>
            </a:r>
          </a:p>
        </p:txBody>
      </p:sp>
    </p:spTree>
    <p:extLst>
      <p:ext uri="{BB962C8B-B14F-4D97-AF65-F5344CB8AC3E}">
        <p14:creationId xmlns:p14="http://schemas.microsoft.com/office/powerpoint/2010/main" val="169768425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712968" cy="6552728"/>
          </a:xfrm>
        </p:spPr>
        <p:txBody>
          <a:bodyPr>
            <a:normAutofit fontScale="77500" lnSpcReduction="20000"/>
          </a:bodyPr>
          <a:lstStyle/>
          <a:p>
            <a:pPr marL="0" indent="0" algn="ctr">
              <a:buNone/>
            </a:pPr>
            <a:r>
              <a:rPr lang="es-CO" dirty="0"/>
              <a:t>Plenamente consciente de su misión, el Señor Jesús dirá a sus discípulos, a propósito de una mujer </a:t>
            </a:r>
            <a:r>
              <a:rPr lang="es-CO" b="1" u="sng" dirty="0"/>
              <a:t>gentil </a:t>
            </a:r>
            <a:r>
              <a:rPr lang="es-CO" dirty="0"/>
              <a:t>que le rogaba insistentemente que sanase a su hija moribunda: </a:t>
            </a:r>
            <a:endParaRPr lang="es-CO" dirty="0" smtClean="0"/>
          </a:p>
          <a:p>
            <a:pPr marL="0" indent="0" algn="ctr">
              <a:buNone/>
            </a:pPr>
            <a:r>
              <a:rPr lang="es-CO" dirty="0" smtClean="0"/>
              <a:t>«</a:t>
            </a:r>
            <a:r>
              <a:rPr lang="es-CO" dirty="0">
                <a:latin typeface="Agency FB" pitchFamily="34" charset="0"/>
              </a:rPr>
              <a:t>No he sido enviado más que a las ovejas perdidas de la casa de Israel</a:t>
            </a:r>
            <a:r>
              <a:rPr lang="es-CO" dirty="0" smtClean="0"/>
              <a:t>»</a:t>
            </a:r>
          </a:p>
          <a:p>
            <a:pPr marL="0" indent="0" algn="ctr">
              <a:buNone/>
            </a:pPr>
            <a:r>
              <a:rPr lang="es-CO" dirty="0" smtClean="0"/>
              <a:t> </a:t>
            </a:r>
            <a:r>
              <a:rPr lang="es-CO" b="1" dirty="0">
                <a:solidFill>
                  <a:srgbClr val="FF0000"/>
                </a:solidFill>
              </a:rPr>
              <a:t>(</a:t>
            </a:r>
            <a:r>
              <a:rPr lang="es-CO" b="1" dirty="0" smtClean="0">
                <a:solidFill>
                  <a:srgbClr val="FF0000"/>
                </a:solidFill>
              </a:rPr>
              <a:t>Mt. 15:24</a:t>
            </a:r>
            <a:r>
              <a:rPr lang="es-CO" b="1" dirty="0">
                <a:solidFill>
                  <a:srgbClr val="FF0000"/>
                </a:solidFill>
              </a:rPr>
              <a:t>)</a:t>
            </a:r>
            <a:r>
              <a:rPr lang="es-CO" dirty="0"/>
              <a:t>. </a:t>
            </a:r>
            <a:endParaRPr lang="es-CO" dirty="0" smtClean="0"/>
          </a:p>
          <a:p>
            <a:pPr marL="0" indent="0" algn="ctr">
              <a:buNone/>
            </a:pPr>
            <a:endParaRPr lang="es-CO" dirty="0" smtClean="0"/>
          </a:p>
          <a:p>
            <a:pPr marL="0" indent="0" algn="ctr">
              <a:buNone/>
            </a:pPr>
            <a:r>
              <a:rPr lang="es-CO" dirty="0" smtClean="0"/>
              <a:t>Debido </a:t>
            </a:r>
            <a:r>
              <a:rPr lang="es-CO" dirty="0"/>
              <a:t>a su gran fe no negaría finalmente el milagro a esta mujer, anticipando así que el don de Dios estaría también abierto a todos aquellos que creyesen en Él, aunque no fuesen miembros del pueblo de Israel</a:t>
            </a:r>
            <a:r>
              <a:rPr lang="es-CO" dirty="0" smtClean="0"/>
              <a:t>. </a:t>
            </a:r>
          </a:p>
          <a:p>
            <a:pPr marL="0" indent="0" algn="ctr">
              <a:buNone/>
            </a:pPr>
            <a:endParaRPr lang="es-CO" dirty="0"/>
          </a:p>
          <a:p>
            <a:pPr marL="0" indent="0" algn="ctr">
              <a:buNone/>
            </a:pPr>
            <a:r>
              <a:rPr lang="es-CO" dirty="0" smtClean="0"/>
              <a:t>«</a:t>
            </a:r>
            <a:r>
              <a:rPr lang="es-CO" sz="3600" b="1" dirty="0" smtClean="0">
                <a:latin typeface="Agency FB" pitchFamily="34" charset="0"/>
              </a:rPr>
              <a:t>el que a mi viene, yo no lo hecho fuera</a:t>
            </a:r>
            <a:r>
              <a:rPr lang="es-CO" dirty="0" smtClean="0"/>
              <a:t>» había dicho Él Señor en </a:t>
            </a:r>
            <a:r>
              <a:rPr lang="es-CO" b="1" dirty="0" smtClean="0">
                <a:solidFill>
                  <a:srgbClr val="FF0000"/>
                </a:solidFill>
              </a:rPr>
              <a:t>San Juan 6:36.</a:t>
            </a:r>
          </a:p>
          <a:p>
            <a:pPr marL="0" indent="0" algn="ctr">
              <a:buNone/>
            </a:pPr>
            <a:r>
              <a:rPr lang="es-CO" dirty="0" smtClean="0"/>
              <a:t>El </a:t>
            </a:r>
            <a:r>
              <a:rPr lang="es-CO" dirty="0"/>
              <a:t>envío, restringido en un principio a solo “</a:t>
            </a:r>
            <a:r>
              <a:rPr lang="es-CO" b="1" dirty="0">
                <a:latin typeface="Agency FB" pitchFamily="34" charset="0"/>
              </a:rPr>
              <a:t>las ovejas descarriadas de Israel</a:t>
            </a:r>
            <a:r>
              <a:rPr lang="es-CO" dirty="0"/>
              <a:t>”, lo extenderá el Señor a todos los hombres de todas las </a:t>
            </a:r>
            <a:r>
              <a:rPr lang="es-CO" dirty="0" smtClean="0"/>
              <a:t>culturas, después de la muerte de Esteban, cumplidos los tres años y medio </a:t>
            </a:r>
            <a:r>
              <a:rPr lang="es-CO" b="1" dirty="0" smtClean="0">
                <a:solidFill>
                  <a:srgbClr val="FF0000"/>
                </a:solidFill>
              </a:rPr>
              <a:t>(Hech.8:1,3,4)</a:t>
            </a:r>
            <a:r>
              <a:rPr lang="es-CO" dirty="0" smtClean="0"/>
              <a:t>, cumpliendo la orden dada un poco antes </a:t>
            </a:r>
            <a:r>
              <a:rPr lang="es-CO" dirty="0"/>
              <a:t>de ascender glorioso a los Cielos: «</a:t>
            </a:r>
            <a:r>
              <a:rPr lang="es-CO" dirty="0">
                <a:latin typeface="Agency FB" pitchFamily="34" charset="0"/>
              </a:rPr>
              <a:t>Id y haced discípulos a todas las gentes</a:t>
            </a:r>
            <a:r>
              <a:rPr lang="es-CO" dirty="0"/>
              <a:t>» </a:t>
            </a:r>
            <a:r>
              <a:rPr lang="es-CO" dirty="0">
                <a:solidFill>
                  <a:srgbClr val="FF0000"/>
                </a:solidFill>
              </a:rPr>
              <a:t>(</a:t>
            </a:r>
            <a:r>
              <a:rPr lang="es-CO" dirty="0" smtClean="0">
                <a:solidFill>
                  <a:srgbClr val="FF0000"/>
                </a:solidFill>
              </a:rPr>
              <a:t>Mt. 28:19</a:t>
            </a:r>
            <a:r>
              <a:rPr lang="es-CO" dirty="0">
                <a:solidFill>
                  <a:srgbClr val="FF0000"/>
                </a:solidFill>
              </a:rPr>
              <a:t>).</a:t>
            </a:r>
          </a:p>
          <a:p>
            <a:endParaRPr lang="es-CO" dirty="0"/>
          </a:p>
          <a:p>
            <a:endParaRPr lang="es-CO" dirty="0"/>
          </a:p>
        </p:txBody>
      </p:sp>
    </p:spTree>
    <p:extLst>
      <p:ext uri="{BB962C8B-B14F-4D97-AF65-F5344CB8AC3E}">
        <p14:creationId xmlns:p14="http://schemas.microsoft.com/office/powerpoint/2010/main" val="265197869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circle(in)">
                                      <p:cBhvr>
                                        <p:cTn id="10" dur="2000"/>
                                        <p:tgtEl>
                                          <p:spTgt spid="3">
                                            <p:txEl>
                                              <p:pRg st="6" end="6"/>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circle(in)">
                                      <p:cBhvr>
                                        <p:cTn id="1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10000"/>
          </a:bodyPr>
          <a:lstStyle/>
          <a:p>
            <a:pPr marL="0" indent="0" algn="ctr">
              <a:buNone/>
            </a:pPr>
            <a:r>
              <a:rPr lang="es-CO" dirty="0" smtClean="0"/>
              <a:t>«</a:t>
            </a:r>
            <a:r>
              <a:rPr lang="es-CO" b="1" dirty="0">
                <a:latin typeface="Agency FB" pitchFamily="34" charset="0"/>
              </a:rPr>
              <a:t>Gratis lo recibisteis, dadlo gratis</a:t>
            </a:r>
            <a:r>
              <a:rPr lang="es-CO" dirty="0"/>
              <a:t>», dice el Señor. </a:t>
            </a:r>
            <a:endParaRPr lang="es-CO" dirty="0" smtClean="0"/>
          </a:p>
          <a:p>
            <a:pPr marL="0" indent="0" algn="ctr">
              <a:buNone/>
            </a:pPr>
            <a:r>
              <a:rPr lang="es-CO" dirty="0" smtClean="0"/>
              <a:t>¿</a:t>
            </a:r>
            <a:r>
              <a:rPr lang="es-CO" dirty="0"/>
              <a:t>Y qué hemos recibido gratis? </a:t>
            </a:r>
            <a:endParaRPr lang="es-CO" dirty="0" smtClean="0"/>
          </a:p>
          <a:p>
            <a:pPr marL="0" indent="0" algn="ctr">
              <a:buNone/>
            </a:pPr>
            <a:r>
              <a:rPr lang="es-CO" dirty="0" smtClean="0"/>
              <a:t>¡</a:t>
            </a:r>
            <a:r>
              <a:rPr lang="es-CO" dirty="0"/>
              <a:t>A Cristo</a:t>
            </a:r>
            <a:r>
              <a:rPr lang="es-CO" dirty="0" smtClean="0"/>
              <a:t>!</a:t>
            </a:r>
          </a:p>
          <a:p>
            <a:pPr marL="0" indent="0" algn="ctr">
              <a:buNone/>
            </a:pPr>
            <a:r>
              <a:rPr lang="es-CO" dirty="0" smtClean="0"/>
              <a:t> </a:t>
            </a:r>
            <a:r>
              <a:rPr lang="es-CO" dirty="0"/>
              <a:t>¿Y qué hemos de dar gratis</a:t>
            </a:r>
            <a:r>
              <a:rPr lang="es-CO" dirty="0" smtClean="0"/>
              <a:t>?</a:t>
            </a:r>
          </a:p>
          <a:p>
            <a:pPr marL="0" indent="0" algn="ctr">
              <a:buNone/>
            </a:pPr>
            <a:r>
              <a:rPr lang="es-CO" dirty="0" smtClean="0"/>
              <a:t> </a:t>
            </a:r>
            <a:r>
              <a:rPr lang="es-CO" dirty="0"/>
              <a:t>¡A Cristo! </a:t>
            </a:r>
            <a:endParaRPr lang="es-CO" dirty="0" smtClean="0"/>
          </a:p>
          <a:p>
            <a:pPr marL="0" indent="0" algn="ctr">
              <a:buNone/>
            </a:pPr>
            <a:r>
              <a:rPr lang="es-CO" dirty="0" smtClean="0"/>
              <a:t>Quien </a:t>
            </a:r>
            <a:r>
              <a:rPr lang="es-CO" dirty="0"/>
              <a:t>se ha encontrado con Él, quien –como dice san Pablo– ha sido “</a:t>
            </a:r>
            <a:r>
              <a:rPr lang="es-CO" dirty="0">
                <a:latin typeface="Agency FB" pitchFamily="34" charset="0"/>
              </a:rPr>
              <a:t>alcanzado</a:t>
            </a:r>
            <a:r>
              <a:rPr lang="es-CO" dirty="0"/>
              <a:t>” por Él </a:t>
            </a:r>
            <a:r>
              <a:rPr lang="es-CO" dirty="0" smtClean="0">
                <a:solidFill>
                  <a:srgbClr val="FF0000"/>
                </a:solidFill>
              </a:rPr>
              <a:t>(Fil. 3:12</a:t>
            </a:r>
            <a:r>
              <a:rPr lang="es-CO" dirty="0">
                <a:solidFill>
                  <a:srgbClr val="FF0000"/>
                </a:solidFill>
              </a:rPr>
              <a:t>), </a:t>
            </a:r>
            <a:r>
              <a:rPr lang="es-CO" dirty="0"/>
              <a:t>¡experimenta que no puede quedárselo para sí mismo, que no puede contener su anuncio! </a:t>
            </a:r>
            <a:endParaRPr lang="es-CO" dirty="0" smtClean="0"/>
          </a:p>
          <a:p>
            <a:pPr marL="0" indent="0" algn="ctr">
              <a:buNone/>
            </a:pPr>
            <a:r>
              <a:rPr lang="es-CO" dirty="0" smtClean="0">
                <a:solidFill>
                  <a:srgbClr val="0070C0"/>
                </a:solidFill>
              </a:rPr>
              <a:t>En </a:t>
            </a:r>
            <a:r>
              <a:rPr lang="es-CO" dirty="0">
                <a:solidFill>
                  <a:srgbClr val="0070C0"/>
                </a:solidFill>
              </a:rPr>
              <a:t>efecto, el auténtico encuentro con el Señor Jesús llena de sentido y gozo la propia existencia y lleva a querer comunicar también a otros la inmensa alegría que experimenta en sí mismo.</a:t>
            </a:r>
          </a:p>
          <a:p>
            <a:endParaRPr lang="es-CO" dirty="0"/>
          </a:p>
        </p:txBody>
      </p:sp>
    </p:spTree>
    <p:extLst>
      <p:ext uri="{BB962C8B-B14F-4D97-AF65-F5344CB8AC3E}">
        <p14:creationId xmlns:p14="http://schemas.microsoft.com/office/powerpoint/2010/main" val="31189566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698976" cy="3024336"/>
          </a:xfrm>
        </p:spPr>
        <p:txBody>
          <a:bodyPr>
            <a:normAutofit fontScale="92500" lnSpcReduction="10000"/>
          </a:bodyPr>
          <a:lstStyle/>
          <a:p>
            <a:pPr marL="0" indent="0" algn="ctr">
              <a:buNone/>
            </a:pPr>
            <a:r>
              <a:rPr lang="es-CO" dirty="0"/>
              <a:t>Quien en cambio se repliega sobre sí mismo, quien no anuncia a Cristo con su </a:t>
            </a:r>
            <a:r>
              <a:rPr lang="es-CO" dirty="0" smtClean="0"/>
              <a:t>Palabra </a:t>
            </a:r>
            <a:r>
              <a:rPr lang="es-CO" dirty="0"/>
              <a:t>y sobre todo con una vida nueva, una vida que busca reflejar el Evangelio en sí </a:t>
            </a:r>
            <a:r>
              <a:rPr lang="es-CO" dirty="0" smtClean="0"/>
              <a:t>misma, como lo hiso el que recibió un talento y lo enterró </a:t>
            </a:r>
            <a:r>
              <a:rPr lang="es-CO" dirty="0" smtClean="0">
                <a:solidFill>
                  <a:srgbClr val="FF0000"/>
                </a:solidFill>
              </a:rPr>
              <a:t>(Mat.25.24,25).</a:t>
            </a:r>
            <a:endParaRPr lang="es-CO" dirty="0">
              <a:solidFill>
                <a:srgbClr val="FF0000"/>
              </a:solidFill>
            </a:endParaRPr>
          </a:p>
          <a:p>
            <a:endParaRPr lang="es-CO" dirty="0"/>
          </a:p>
        </p:txBody>
      </p:sp>
      <p:sp>
        <p:nvSpPr>
          <p:cNvPr id="4" name="3 Rectángulo"/>
          <p:cNvSpPr/>
          <p:nvPr/>
        </p:nvSpPr>
        <p:spPr>
          <a:xfrm>
            <a:off x="395536" y="4293096"/>
            <a:ext cx="8424936" cy="2062103"/>
          </a:xfrm>
          <a:prstGeom prst="rect">
            <a:avLst/>
          </a:prstGeom>
        </p:spPr>
        <p:txBody>
          <a:bodyPr wrap="square">
            <a:spAutoFit/>
          </a:bodyPr>
          <a:lstStyle/>
          <a:p>
            <a:pPr algn="ctr"/>
            <a:r>
              <a:rPr lang="es-CO" sz="3200" dirty="0" smtClean="0">
                <a:solidFill>
                  <a:srgbClr val="0070C0"/>
                </a:solidFill>
              </a:rPr>
              <a:t>¿</a:t>
            </a:r>
            <a:r>
              <a:rPr lang="es-CO" sz="3200" dirty="0">
                <a:solidFill>
                  <a:srgbClr val="0070C0"/>
                </a:solidFill>
              </a:rPr>
              <a:t>puede decir que se ha encontrado verdaderamente con Cristo? ¿No le falta algo esencial? ¡Claro que si! En lugar de sentir «</a:t>
            </a:r>
            <a:r>
              <a:rPr lang="es-CO" sz="3200" dirty="0" smtClean="0">
                <a:solidFill>
                  <a:srgbClr val="0070C0"/>
                </a:solidFill>
              </a:rPr>
              <a:t>amor y gratitud», </a:t>
            </a:r>
            <a:r>
              <a:rPr lang="es-CO" sz="3200" dirty="0">
                <a:solidFill>
                  <a:srgbClr val="0070C0"/>
                </a:solidFill>
              </a:rPr>
              <a:t>sintió «miedo».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548680"/>
            <a:ext cx="2301705" cy="2533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348177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lnSpcReduction="10000"/>
          </a:bodyPr>
          <a:lstStyle/>
          <a:p>
            <a:pPr marL="0" indent="0" algn="ctr">
              <a:buNone/>
            </a:pPr>
            <a:r>
              <a:rPr lang="es-CO" dirty="0"/>
              <a:t>El encuentro con el Señor Jesús transforma la propia existencia y enciende un intenso ardor en el corazón, ardor que se traduce en el deseo de comunicar a otros lo que ha encontrado, de encender otros corazones con el fuego que arde en el propio corazón. </a:t>
            </a:r>
            <a:endParaRPr lang="es-CO" dirty="0" smtClean="0"/>
          </a:p>
          <a:p>
            <a:pPr marL="0" indent="0" algn="ctr">
              <a:buNone/>
            </a:pPr>
            <a:r>
              <a:rPr lang="es-CO" dirty="0" smtClean="0">
                <a:solidFill>
                  <a:srgbClr val="FF0000"/>
                </a:solidFill>
              </a:rPr>
              <a:t>El </a:t>
            </a:r>
            <a:r>
              <a:rPr lang="es-CO" dirty="0">
                <a:solidFill>
                  <a:srgbClr val="FF0000"/>
                </a:solidFill>
              </a:rPr>
              <a:t>fuego es dinámico, no puede quedarse quieto, irradia luz y calor, busca expandirse. Mientras más intenso sea, con más fuerza buscará avanzar, encendiendo todo lo que toca y encuentra a su paso. Así es el corazón del apóstol, el corazón enamorado del Señor.</a:t>
            </a:r>
          </a:p>
          <a:p>
            <a:endParaRPr lang="es-CO" dirty="0"/>
          </a:p>
        </p:txBody>
      </p:sp>
    </p:spTree>
    <p:extLst>
      <p:ext uri="{BB962C8B-B14F-4D97-AF65-F5344CB8AC3E}">
        <p14:creationId xmlns:p14="http://schemas.microsoft.com/office/powerpoint/2010/main" val="2543676831"/>
      </p:ext>
    </p:extLst>
  </p:cSld>
  <p:clrMapOvr>
    <a:masterClrMapping/>
  </p:clrMapOvr>
  <p:transition spd="slow">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6059016" cy="2448272"/>
          </a:xfrm>
        </p:spPr>
        <p:txBody>
          <a:bodyPr>
            <a:normAutofit fontScale="92500"/>
          </a:bodyPr>
          <a:lstStyle/>
          <a:p>
            <a:pPr marL="0" indent="0" algn="ctr">
              <a:buNone/>
            </a:pPr>
            <a:r>
              <a:rPr lang="es-CO" dirty="0"/>
              <a:t>Quien se ha encontrado con Cristo y tiene un mismo corazón con Él experimenta como Él una profunda compasión por quienes en el mundo andan como ovejas sin pastor</a:t>
            </a:r>
            <a:r>
              <a:rPr lang="es-CO" dirty="0" smtClean="0"/>
              <a:t>.</a:t>
            </a:r>
          </a:p>
        </p:txBody>
      </p:sp>
      <p:sp>
        <p:nvSpPr>
          <p:cNvPr id="4" name="3 Rectángulo"/>
          <p:cNvSpPr/>
          <p:nvPr/>
        </p:nvSpPr>
        <p:spPr>
          <a:xfrm>
            <a:off x="251520" y="3284984"/>
            <a:ext cx="8568952" cy="3416320"/>
          </a:xfrm>
          <a:prstGeom prst="rect">
            <a:avLst/>
          </a:prstGeom>
        </p:spPr>
        <p:txBody>
          <a:bodyPr wrap="square">
            <a:spAutoFit/>
          </a:bodyPr>
          <a:lstStyle/>
          <a:p>
            <a:pPr algn="ctr"/>
            <a:r>
              <a:rPr lang="es-CO" sz="2400" dirty="0">
                <a:solidFill>
                  <a:srgbClr val="FF0000"/>
                </a:solidFill>
              </a:rPr>
              <a:t>Y al ver ese enorme vacío interior de tantos, al verlos vivir tan agitadamente el día a día para no tener que pararse a preguntarse sobre el sentido profundo de sus vidas, al ver a tantos que aunque sedientos de felicidad no saben dónde encontrarla o cómo buscarla y sólo buscan saciar momentánea y superficialmente esa profunda sed que quema sus entrañas, o que enfermos de escepticismo han renunciado a toda búsqueda, no puede permanecer impasible e indiferente. Tal compasión lo mueve a la acción decidida.</a:t>
            </a:r>
          </a:p>
          <a:p>
            <a:pPr algn="ctr"/>
            <a:endParaRPr lang="es-CO" sz="2400"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3506" y="548680"/>
            <a:ext cx="2381250"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55624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842992" cy="3240359"/>
          </a:xfrm>
          <a:blipFill>
            <a:blip r:embed="rId2"/>
            <a:tile tx="0" ty="0" sx="100000" sy="100000" flip="none" algn="tl"/>
          </a:blipFill>
        </p:spPr>
        <p:txBody>
          <a:bodyPr>
            <a:normAutofit fontScale="92500" lnSpcReduction="10000"/>
          </a:bodyPr>
          <a:lstStyle/>
          <a:p>
            <a:pPr marL="0" indent="0" algn="ctr">
              <a:buNone/>
            </a:pPr>
            <a:r>
              <a:rPr lang="es-CO" b="1" dirty="0" smtClean="0">
                <a:solidFill>
                  <a:srgbClr val="FFFF00"/>
                </a:solidFill>
              </a:rPr>
              <a:t>¡</a:t>
            </a:r>
            <a:r>
              <a:rPr lang="es-CO" b="1" dirty="0">
                <a:solidFill>
                  <a:srgbClr val="FFFF00"/>
                </a:solidFill>
              </a:rPr>
              <a:t>También hoy </a:t>
            </a:r>
            <a:r>
              <a:rPr lang="es-CO" b="1" dirty="0" smtClean="0">
                <a:solidFill>
                  <a:srgbClr val="FFFF00"/>
                </a:solidFill>
              </a:rPr>
              <a:t>como en la época del Señor Jesús, faltan </a:t>
            </a:r>
            <a:r>
              <a:rPr lang="es-CO" b="1" dirty="0">
                <a:solidFill>
                  <a:srgbClr val="FFFF00"/>
                </a:solidFill>
              </a:rPr>
              <a:t>tantos obreros en la mies del Señor! El mundo tiene </a:t>
            </a:r>
            <a:r>
              <a:rPr lang="es-CO" b="1" dirty="0" smtClean="0">
                <a:solidFill>
                  <a:srgbClr val="FFFF00"/>
                </a:solidFill>
              </a:rPr>
              <a:t>sed de la Verdad y una gran </a:t>
            </a:r>
            <a:r>
              <a:rPr lang="es-CO" b="1" dirty="0">
                <a:solidFill>
                  <a:srgbClr val="FFFF00"/>
                </a:solidFill>
              </a:rPr>
              <a:t>necesidad de apóstoles que anuncien la buena nueva de Cristo a todos los </a:t>
            </a:r>
            <a:r>
              <a:rPr lang="es-CO" b="1" dirty="0" smtClean="0">
                <a:solidFill>
                  <a:srgbClr val="FFFF00"/>
                </a:solidFill>
              </a:rPr>
              <a:t>hombres:</a:t>
            </a:r>
            <a:endParaRPr lang="es-CO" b="1" dirty="0">
              <a:solidFill>
                <a:srgbClr val="FFFF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404664"/>
            <a:ext cx="226923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071684" y="3861048"/>
            <a:ext cx="5724128" cy="2062103"/>
          </a:xfrm>
          <a:prstGeom prst="rect">
            <a:avLst/>
          </a:prstGeom>
        </p:spPr>
        <p:txBody>
          <a:bodyPr wrap="square">
            <a:spAutoFit/>
          </a:bodyPr>
          <a:lstStyle/>
          <a:p>
            <a:pPr algn="r"/>
            <a:r>
              <a:rPr lang="es-CO" sz="3200" dirty="0"/>
              <a:t>O</a:t>
            </a:r>
            <a:r>
              <a:rPr lang="es-CO" sz="3200" dirty="0" smtClean="0"/>
              <a:t>ra </a:t>
            </a:r>
            <a:r>
              <a:rPr lang="es-CO" sz="3200" dirty="0"/>
              <a:t>todos los días para que Dios envíe más obreros a su mies. Ora también para que los llamados respondan con generosidad. </a:t>
            </a:r>
          </a:p>
        </p:txBody>
      </p:sp>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436" y="4005064"/>
            <a:ext cx="2857500" cy="2718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5708964"/>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lnSpcReduction="10000"/>
          </a:bodyPr>
          <a:lstStyle/>
          <a:p>
            <a:pPr marL="0" indent="0" algn="ctr">
              <a:buNone/>
            </a:pPr>
            <a:r>
              <a:rPr lang="es-CO" dirty="0"/>
              <a:t>¡También debo </a:t>
            </a:r>
            <a:r>
              <a:rPr lang="es-CO" dirty="0" smtClean="0"/>
              <a:t>orar </a:t>
            </a:r>
            <a:r>
              <a:rPr lang="es-CO" dirty="0"/>
              <a:t>por mí mismo/a, para que con toda generosidad pueda decirle yo también al Señor, al ver el enorme vacío y la inmensa necesidad que tantos tienen de encontrarse con </a:t>
            </a:r>
            <a:r>
              <a:rPr lang="es-CO" dirty="0" smtClean="0"/>
              <a:t>Dios, como </a:t>
            </a:r>
            <a:r>
              <a:rPr lang="es-CO" dirty="0" smtClean="0"/>
              <a:t>respondió</a:t>
            </a:r>
            <a:r>
              <a:rPr lang="es-CO" dirty="0" smtClean="0"/>
              <a:t> </a:t>
            </a:r>
            <a:r>
              <a:rPr lang="es-CO" dirty="0" smtClean="0"/>
              <a:t>el profeta </a:t>
            </a:r>
            <a:r>
              <a:rPr lang="es-CO" dirty="0" smtClean="0"/>
              <a:t>Isaías cuando escuchó la voz de Dios </a:t>
            </a:r>
            <a:r>
              <a:rPr lang="es-CO" dirty="0"/>
              <a:t>que dijo: «¿A quién enviaré, y quién irá por nosotros?</a:t>
            </a:r>
            <a:endParaRPr lang="es-CO" dirty="0" smtClean="0"/>
          </a:p>
          <a:p>
            <a:pPr marL="0" indent="0" algn="ctr">
              <a:buNone/>
            </a:pPr>
            <a:endParaRPr lang="es-CO" dirty="0"/>
          </a:p>
          <a:p>
            <a:pPr marL="0" indent="0" algn="ctr">
              <a:buNone/>
            </a:pPr>
            <a:r>
              <a:rPr lang="es-CO" dirty="0" smtClean="0"/>
              <a:t>Isaías respondió: ¡</a:t>
            </a:r>
            <a:r>
              <a:rPr lang="es-CO" dirty="0" smtClean="0">
                <a:latin typeface="Agency FB" pitchFamily="34" charset="0"/>
              </a:rPr>
              <a:t>Aquí </a:t>
            </a:r>
            <a:r>
              <a:rPr lang="es-CO" dirty="0" smtClean="0">
                <a:latin typeface="Agency FB" pitchFamily="34" charset="0"/>
              </a:rPr>
              <a:t>estoy, envíame a mí</a:t>
            </a:r>
            <a:r>
              <a:rPr lang="es-CO" dirty="0" smtClean="0"/>
              <a:t>! </a:t>
            </a:r>
            <a:r>
              <a:rPr lang="es-CO" dirty="0" smtClean="0">
                <a:solidFill>
                  <a:srgbClr val="FF0000"/>
                </a:solidFill>
              </a:rPr>
              <a:t>(Isaías 6:8), </a:t>
            </a:r>
            <a:r>
              <a:rPr lang="es-CO" dirty="0" smtClean="0"/>
              <a:t>Dile, ¡</a:t>
            </a:r>
            <a:r>
              <a:rPr lang="es-CO" dirty="0" smtClean="0">
                <a:latin typeface="Agency FB" pitchFamily="34" charset="0"/>
              </a:rPr>
              <a:t>Yo </a:t>
            </a:r>
            <a:r>
              <a:rPr lang="es-CO" dirty="0">
                <a:latin typeface="Agency FB" pitchFamily="34" charset="0"/>
              </a:rPr>
              <a:t>sé que Tú me necesitas para trabajar en tu viña, para dar gratis todo lo que Tú me has dado, para compartir con otros la felicidad, la dicha, el sentido profundo que he encontrado en Ti! Dime </a:t>
            </a:r>
            <a:r>
              <a:rPr lang="es-CO" dirty="0" smtClean="0">
                <a:latin typeface="Agency FB" pitchFamily="34" charset="0"/>
              </a:rPr>
              <a:t>Tú Señor: </a:t>
            </a:r>
            <a:r>
              <a:rPr lang="es-CO" dirty="0">
                <a:latin typeface="Agency FB" pitchFamily="34" charset="0"/>
              </a:rPr>
              <a:t>¿qué debo hacer? ¡Aquí me tienes</a:t>
            </a:r>
            <a:r>
              <a:rPr lang="es-CO" dirty="0" smtClean="0"/>
              <a:t>!”.</a:t>
            </a:r>
          </a:p>
          <a:p>
            <a:endParaRPr lang="es-CO" dirty="0"/>
          </a:p>
          <a:p>
            <a:endParaRPr lang="es-CO" dirty="0"/>
          </a:p>
        </p:txBody>
      </p:sp>
    </p:spTree>
    <p:extLst>
      <p:ext uri="{BB962C8B-B14F-4D97-AF65-F5344CB8AC3E}">
        <p14:creationId xmlns:p14="http://schemas.microsoft.com/office/powerpoint/2010/main" val="3323751512"/>
      </p:ext>
    </p:extLst>
  </p:cSld>
  <p:clrMapOvr>
    <a:masterClrMapping/>
  </p:clrMapOvr>
  <p:transition spd="slow">
    <p:push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520280"/>
          </a:xfrm>
        </p:spPr>
        <p:txBody>
          <a:bodyPr>
            <a:normAutofit lnSpcReduction="10000"/>
          </a:bodyPr>
          <a:lstStyle/>
          <a:p>
            <a:pPr marL="0" indent="0">
              <a:buNone/>
            </a:pPr>
            <a:r>
              <a:rPr lang="es-CO" dirty="0"/>
              <a:t>Sí, Cristo no sólo necesita “a otros”, te necesita A TI, para que en Su Nombre y como su </a:t>
            </a:r>
            <a:r>
              <a:rPr lang="es-CO" dirty="0" smtClean="0"/>
              <a:t>discípulo</a:t>
            </a:r>
            <a:r>
              <a:rPr lang="es-CO" dirty="0" smtClean="0"/>
              <a:t> </a:t>
            </a:r>
            <a:r>
              <a:rPr lang="es-CO" dirty="0"/>
              <a:t>hagas llegar Su Luz y salvación a muchos que en el mundo también hoy andan como ovejas sin pastor, que sin sentido vagan en sus vidas. </a:t>
            </a:r>
          </a:p>
        </p:txBody>
      </p:sp>
      <p:sp>
        <p:nvSpPr>
          <p:cNvPr id="4" name="3 Rectángulo"/>
          <p:cNvSpPr/>
          <p:nvPr/>
        </p:nvSpPr>
        <p:spPr>
          <a:xfrm>
            <a:off x="467544" y="3573016"/>
            <a:ext cx="5904656" cy="2246769"/>
          </a:xfrm>
          <a:prstGeom prst="rect">
            <a:avLst/>
          </a:prstGeom>
        </p:spPr>
        <p:txBody>
          <a:bodyPr wrap="square">
            <a:spAutoFit/>
          </a:bodyPr>
          <a:lstStyle/>
          <a:p>
            <a:pPr algn="r"/>
            <a:r>
              <a:rPr lang="es-CO" sz="2800" b="1" dirty="0">
                <a:solidFill>
                  <a:srgbClr val="FF0000"/>
                </a:solidFill>
              </a:rPr>
              <a:t>Pregúntate en oración ante el Señor: ¿</a:t>
            </a:r>
            <a:r>
              <a:rPr lang="es-CO" sz="2800" b="1" dirty="0">
                <a:solidFill>
                  <a:srgbClr val="FF0000"/>
                </a:solidFill>
                <a:latin typeface="Agency FB" pitchFamily="34" charset="0"/>
              </a:rPr>
              <a:t>Cuál puede ser hoy y cada día mi aporte en la gran misión que Cristo ha confiado a su Iglesia? ¿De qué maneras puedo llevar a Cristo a quienes andan como ovejas sin pastor</a:t>
            </a:r>
            <a:r>
              <a:rPr lang="es-CO" sz="2800" b="1" dirty="0">
                <a:solidFill>
                  <a:srgbClr val="FF0000"/>
                </a:solidFill>
              </a:rPr>
              <a:t>?</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3429000"/>
            <a:ext cx="1752600" cy="260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795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wheel(1)">
                                      <p:cBhvr>
                                        <p:cTn id="10"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a:bodyPr>
          <a:lstStyle/>
          <a:p>
            <a:r>
              <a:rPr lang="es-CO" sz="6000" b="1" i="1" dirty="0" smtClean="0">
                <a:latin typeface="Agency FB" pitchFamily="34" charset="0"/>
              </a:rPr>
              <a:t>Conclusión</a:t>
            </a:r>
            <a:endParaRPr lang="es-CO" sz="6000" b="1" i="1" dirty="0">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fontScale="85000" lnSpcReduction="20000"/>
          </a:bodyPr>
          <a:lstStyle/>
          <a:p>
            <a:pPr marL="0" indent="0" algn="ctr">
              <a:buNone/>
            </a:pPr>
            <a:r>
              <a:rPr lang="es-CO" dirty="0"/>
              <a:t>Finalmente, ten en cuenta que “nadie da lo que no tiene”: </a:t>
            </a:r>
            <a:endParaRPr lang="es-CO" dirty="0" smtClean="0"/>
          </a:p>
          <a:p>
            <a:pPr marL="0" indent="0" algn="ctr">
              <a:buNone/>
            </a:pPr>
            <a:r>
              <a:rPr lang="es-CO" dirty="0" smtClean="0"/>
              <a:t>La pregunta es: ¿cómo </a:t>
            </a:r>
            <a:r>
              <a:rPr lang="es-CO" dirty="0"/>
              <a:t>“dar a Cristo” si no nos hemos encontrado con Él, si no nos preocupamos de “recibirlo” </a:t>
            </a:r>
            <a:r>
              <a:rPr lang="es-CO" dirty="0" smtClean="0"/>
              <a:t>como nuestro Salvador todos </a:t>
            </a:r>
            <a:r>
              <a:rPr lang="es-CO" dirty="0"/>
              <a:t>los días en nuestra propia casa, si no lo llevamos </a:t>
            </a:r>
            <a:r>
              <a:rPr lang="es-CO" dirty="0" smtClean="0"/>
              <a:t>dentro de nosotros? </a:t>
            </a:r>
            <a:endParaRPr lang="es-CO" dirty="0" smtClean="0"/>
          </a:p>
          <a:p>
            <a:pPr marL="0" indent="0" algn="ctr">
              <a:buNone/>
            </a:pPr>
            <a:r>
              <a:rPr lang="es-CO" b="1" dirty="0" smtClean="0">
                <a:solidFill>
                  <a:srgbClr val="FF0000"/>
                </a:solidFill>
              </a:rPr>
              <a:t>Mi invitación es que ¡No </a:t>
            </a:r>
            <a:r>
              <a:rPr lang="es-CO" b="1" dirty="0">
                <a:solidFill>
                  <a:srgbClr val="FF0000"/>
                </a:solidFill>
              </a:rPr>
              <a:t>descuides tu vida espiritual! ¡Persevera en la oración diaria, </a:t>
            </a:r>
            <a:r>
              <a:rPr lang="es-CO" b="1" dirty="0" smtClean="0">
                <a:solidFill>
                  <a:srgbClr val="FF0000"/>
                </a:solidFill>
              </a:rPr>
              <a:t>en </a:t>
            </a:r>
            <a:r>
              <a:rPr lang="es-CO" b="1" dirty="0">
                <a:solidFill>
                  <a:srgbClr val="FF0000"/>
                </a:solidFill>
              </a:rPr>
              <a:t>la diaria lectura y reflexión de la Sagrada Escritura</a:t>
            </a:r>
            <a:r>
              <a:rPr lang="es-CO" b="1" dirty="0" smtClean="0">
                <a:solidFill>
                  <a:srgbClr val="FF0000"/>
                </a:solidFill>
              </a:rPr>
              <a:t>! </a:t>
            </a:r>
            <a:r>
              <a:rPr lang="es-CO" b="1" dirty="0" smtClean="0">
                <a:solidFill>
                  <a:srgbClr val="FF0000"/>
                </a:solidFill>
              </a:rPr>
              <a:t>¡Piensa en todo lo que Él ha hecho por ti! Y </a:t>
            </a:r>
            <a:r>
              <a:rPr lang="es-CO" b="1" dirty="0" smtClean="0">
                <a:solidFill>
                  <a:srgbClr val="FF0000"/>
                </a:solidFill>
              </a:rPr>
              <a:t>comparte </a:t>
            </a:r>
            <a:r>
              <a:rPr lang="es-CO" b="1" dirty="0" smtClean="0">
                <a:solidFill>
                  <a:srgbClr val="FF0000"/>
                </a:solidFill>
              </a:rPr>
              <a:t>con otros lo </a:t>
            </a:r>
            <a:r>
              <a:rPr lang="es-CO" b="1" dirty="0" smtClean="0">
                <a:solidFill>
                  <a:srgbClr val="FF0000"/>
                </a:solidFill>
              </a:rPr>
              <a:t>que has encontrado en la Palabra de Dios. </a:t>
            </a:r>
            <a:endParaRPr lang="es-CO" b="1" dirty="0" smtClean="0">
              <a:solidFill>
                <a:srgbClr val="FF0000"/>
              </a:solidFill>
            </a:endParaRPr>
          </a:p>
          <a:p>
            <a:pPr marL="0" indent="0" algn="ctr">
              <a:buNone/>
            </a:pPr>
            <a:r>
              <a:rPr lang="es-CO" b="1" dirty="0" smtClean="0">
                <a:solidFill>
                  <a:srgbClr val="FF0000"/>
                </a:solidFill>
              </a:rPr>
              <a:t>Que </a:t>
            </a:r>
            <a:r>
              <a:rPr lang="es-CO" b="1" dirty="0" smtClean="0">
                <a:solidFill>
                  <a:srgbClr val="FF0000"/>
                </a:solidFill>
              </a:rPr>
              <a:t>Dios te bendiga es mi deseo y oración. Amen. </a:t>
            </a:r>
          </a:p>
          <a:p>
            <a:pPr marL="0" indent="0">
              <a:buNone/>
            </a:pPr>
            <a:r>
              <a:rPr lang="es-CO" b="1" dirty="0" smtClean="0">
                <a:solidFill>
                  <a:srgbClr val="FF0000"/>
                </a:solidFill>
              </a:rPr>
              <a:t>Por </a:t>
            </a:r>
            <a:r>
              <a:rPr lang="es-CO" b="1" dirty="0" smtClean="0">
                <a:solidFill>
                  <a:srgbClr val="FF0000"/>
                </a:solidFill>
              </a:rPr>
              <a:t>favor, </a:t>
            </a:r>
            <a:r>
              <a:rPr lang="es-CO" b="1" dirty="0" smtClean="0">
                <a:solidFill>
                  <a:srgbClr val="FF0000"/>
                </a:solidFill>
              </a:rPr>
              <a:t>no te olvides que Cristo viene pronto. Amen</a:t>
            </a:r>
            <a:r>
              <a:rPr lang="es-CO" b="1" smtClean="0">
                <a:solidFill>
                  <a:srgbClr val="FF0000"/>
                </a:solidFill>
              </a:rPr>
              <a:t>. </a:t>
            </a:r>
          </a:p>
          <a:p>
            <a:pPr marL="0" indent="0">
              <a:buNone/>
            </a:pPr>
            <a:endParaRPr lang="es-CO" b="1" dirty="0">
              <a:solidFill>
                <a:srgbClr val="FF0000"/>
              </a:solidFill>
            </a:endParaRPr>
          </a:p>
          <a:p>
            <a:endParaRPr lang="es-CO" dirty="0"/>
          </a:p>
        </p:txBody>
      </p:sp>
    </p:spTree>
    <p:extLst>
      <p:ext uri="{BB962C8B-B14F-4D97-AF65-F5344CB8AC3E}">
        <p14:creationId xmlns:p14="http://schemas.microsoft.com/office/powerpoint/2010/main" val="17941034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ipe(down)">
                                      <p:cBhvr>
                                        <p:cTn id="39" dur="580">
                                          <p:stCondLst>
                                            <p:cond delay="0"/>
                                          </p:stCondLst>
                                        </p:cTn>
                                        <p:tgtEl>
                                          <p:spTgt spid="3">
                                            <p:txEl>
                                              <p:pRg st="2" end="2"/>
                                            </p:txEl>
                                          </p:spTgt>
                                        </p:tgtEl>
                                      </p:cBhvr>
                                    </p:animEffect>
                                    <p:anim calcmode="lin" valueType="num">
                                      <p:cBhvr>
                                        <p:cTn id="4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2" end="2"/>
                                            </p:txEl>
                                          </p:spTgt>
                                        </p:tgtEl>
                                      </p:cBhvr>
                                      <p:to x="100000" y="60000"/>
                                    </p:animScale>
                                    <p:animScale>
                                      <p:cBhvr>
                                        <p:cTn id="46" dur="166" decel="50000">
                                          <p:stCondLst>
                                            <p:cond delay="676"/>
                                          </p:stCondLst>
                                        </p:cTn>
                                        <p:tgtEl>
                                          <p:spTgt spid="3">
                                            <p:txEl>
                                              <p:pRg st="2" end="2"/>
                                            </p:txEl>
                                          </p:spTgt>
                                        </p:tgtEl>
                                      </p:cBhvr>
                                      <p:to x="100000" y="100000"/>
                                    </p:animScale>
                                    <p:animScale>
                                      <p:cBhvr>
                                        <p:cTn id="47" dur="26">
                                          <p:stCondLst>
                                            <p:cond delay="1312"/>
                                          </p:stCondLst>
                                        </p:cTn>
                                        <p:tgtEl>
                                          <p:spTgt spid="3">
                                            <p:txEl>
                                              <p:pRg st="2" end="2"/>
                                            </p:txEl>
                                          </p:spTgt>
                                        </p:tgtEl>
                                      </p:cBhvr>
                                      <p:to x="100000" y="80000"/>
                                    </p:animScale>
                                    <p:animScale>
                                      <p:cBhvr>
                                        <p:cTn id="48" dur="166" decel="50000">
                                          <p:stCondLst>
                                            <p:cond delay="1338"/>
                                          </p:stCondLst>
                                        </p:cTn>
                                        <p:tgtEl>
                                          <p:spTgt spid="3">
                                            <p:txEl>
                                              <p:pRg st="2" end="2"/>
                                            </p:txEl>
                                          </p:spTgt>
                                        </p:tgtEl>
                                      </p:cBhvr>
                                      <p:to x="100000" y="100000"/>
                                    </p:animScale>
                                    <p:animScale>
                                      <p:cBhvr>
                                        <p:cTn id="49" dur="26">
                                          <p:stCondLst>
                                            <p:cond delay="1642"/>
                                          </p:stCondLst>
                                        </p:cTn>
                                        <p:tgtEl>
                                          <p:spTgt spid="3">
                                            <p:txEl>
                                              <p:pRg st="2" end="2"/>
                                            </p:txEl>
                                          </p:spTgt>
                                        </p:tgtEl>
                                      </p:cBhvr>
                                      <p:to x="100000" y="90000"/>
                                    </p:animScale>
                                    <p:animScale>
                                      <p:cBhvr>
                                        <p:cTn id="50" dur="166" decel="50000">
                                          <p:stCondLst>
                                            <p:cond delay="1668"/>
                                          </p:stCondLst>
                                        </p:cTn>
                                        <p:tgtEl>
                                          <p:spTgt spid="3">
                                            <p:txEl>
                                              <p:pRg st="2" end="2"/>
                                            </p:txEl>
                                          </p:spTgt>
                                        </p:tgtEl>
                                      </p:cBhvr>
                                      <p:to x="100000" y="100000"/>
                                    </p:animScale>
                                    <p:animScale>
                                      <p:cBhvr>
                                        <p:cTn id="51" dur="26">
                                          <p:stCondLst>
                                            <p:cond delay="1808"/>
                                          </p:stCondLst>
                                        </p:cTn>
                                        <p:tgtEl>
                                          <p:spTgt spid="3">
                                            <p:txEl>
                                              <p:pRg st="2" end="2"/>
                                            </p:txEl>
                                          </p:spTgt>
                                        </p:tgtEl>
                                      </p:cBhvr>
                                      <p:to x="100000" y="95000"/>
                                    </p:animScale>
                                    <p:animScale>
                                      <p:cBhvr>
                                        <p:cTn id="52" dur="166" decel="50000">
                                          <p:stCondLst>
                                            <p:cond delay="1834"/>
                                          </p:stCondLst>
                                        </p:cTn>
                                        <p:tgtEl>
                                          <p:spTgt spid="3">
                                            <p:txEl>
                                              <p:pRg st="2" end="2"/>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3" end="3"/>
                                            </p:txEl>
                                          </p:spTgt>
                                        </p:tgtEl>
                                        <p:attrNameLst>
                                          <p:attrName>style.visibility</p:attrName>
                                        </p:attrNameLst>
                                      </p:cBhvr>
                                      <p:to>
                                        <p:strVal val="visible"/>
                                      </p:to>
                                    </p:set>
                                    <p:animEffect transition="in" filter="wipe(down)">
                                      <p:cBhvr>
                                        <p:cTn id="55" dur="580">
                                          <p:stCondLst>
                                            <p:cond delay="0"/>
                                          </p:stCondLst>
                                        </p:cTn>
                                        <p:tgtEl>
                                          <p:spTgt spid="3">
                                            <p:txEl>
                                              <p:pRg st="3" end="3"/>
                                            </p:txEl>
                                          </p:spTgt>
                                        </p:tgtEl>
                                      </p:cBhvr>
                                    </p:animEffect>
                                    <p:anim calcmode="lin" valueType="num">
                                      <p:cBhvr>
                                        <p:cTn id="5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3" end="3"/>
                                            </p:txEl>
                                          </p:spTgt>
                                        </p:tgtEl>
                                      </p:cBhvr>
                                      <p:to x="100000" y="60000"/>
                                    </p:animScale>
                                    <p:animScale>
                                      <p:cBhvr>
                                        <p:cTn id="62" dur="166" decel="50000">
                                          <p:stCondLst>
                                            <p:cond delay="676"/>
                                          </p:stCondLst>
                                        </p:cTn>
                                        <p:tgtEl>
                                          <p:spTgt spid="3">
                                            <p:txEl>
                                              <p:pRg st="3" end="3"/>
                                            </p:txEl>
                                          </p:spTgt>
                                        </p:tgtEl>
                                      </p:cBhvr>
                                      <p:to x="100000" y="100000"/>
                                    </p:animScale>
                                    <p:animScale>
                                      <p:cBhvr>
                                        <p:cTn id="63" dur="26">
                                          <p:stCondLst>
                                            <p:cond delay="1312"/>
                                          </p:stCondLst>
                                        </p:cTn>
                                        <p:tgtEl>
                                          <p:spTgt spid="3">
                                            <p:txEl>
                                              <p:pRg st="3" end="3"/>
                                            </p:txEl>
                                          </p:spTgt>
                                        </p:tgtEl>
                                      </p:cBhvr>
                                      <p:to x="100000" y="80000"/>
                                    </p:animScale>
                                    <p:animScale>
                                      <p:cBhvr>
                                        <p:cTn id="64" dur="166" decel="50000">
                                          <p:stCondLst>
                                            <p:cond delay="1338"/>
                                          </p:stCondLst>
                                        </p:cTn>
                                        <p:tgtEl>
                                          <p:spTgt spid="3">
                                            <p:txEl>
                                              <p:pRg st="3" end="3"/>
                                            </p:txEl>
                                          </p:spTgt>
                                        </p:tgtEl>
                                      </p:cBhvr>
                                      <p:to x="100000" y="100000"/>
                                    </p:animScale>
                                    <p:animScale>
                                      <p:cBhvr>
                                        <p:cTn id="65" dur="26">
                                          <p:stCondLst>
                                            <p:cond delay="1642"/>
                                          </p:stCondLst>
                                        </p:cTn>
                                        <p:tgtEl>
                                          <p:spTgt spid="3">
                                            <p:txEl>
                                              <p:pRg st="3" end="3"/>
                                            </p:txEl>
                                          </p:spTgt>
                                        </p:tgtEl>
                                      </p:cBhvr>
                                      <p:to x="100000" y="90000"/>
                                    </p:animScale>
                                    <p:animScale>
                                      <p:cBhvr>
                                        <p:cTn id="66" dur="166" decel="50000">
                                          <p:stCondLst>
                                            <p:cond delay="1668"/>
                                          </p:stCondLst>
                                        </p:cTn>
                                        <p:tgtEl>
                                          <p:spTgt spid="3">
                                            <p:txEl>
                                              <p:pRg st="3" end="3"/>
                                            </p:txEl>
                                          </p:spTgt>
                                        </p:tgtEl>
                                      </p:cBhvr>
                                      <p:to x="100000" y="100000"/>
                                    </p:animScale>
                                    <p:animScale>
                                      <p:cBhvr>
                                        <p:cTn id="67" dur="26">
                                          <p:stCondLst>
                                            <p:cond delay="1808"/>
                                          </p:stCondLst>
                                        </p:cTn>
                                        <p:tgtEl>
                                          <p:spTgt spid="3">
                                            <p:txEl>
                                              <p:pRg st="3" end="3"/>
                                            </p:txEl>
                                          </p:spTgt>
                                        </p:tgtEl>
                                      </p:cBhvr>
                                      <p:to x="100000" y="95000"/>
                                    </p:animScale>
                                    <p:animScale>
                                      <p:cBhvr>
                                        <p:cTn id="68" dur="166" decel="50000">
                                          <p:stCondLst>
                                            <p:cond delay="1834"/>
                                          </p:stCondLst>
                                        </p:cTn>
                                        <p:tgtEl>
                                          <p:spTgt spid="3">
                                            <p:txEl>
                                              <p:pRg st="3" end="3"/>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4" end="4"/>
                                            </p:txEl>
                                          </p:spTgt>
                                        </p:tgtEl>
                                        <p:attrNameLst>
                                          <p:attrName>style.visibility</p:attrName>
                                        </p:attrNameLst>
                                      </p:cBhvr>
                                      <p:to>
                                        <p:strVal val="visible"/>
                                      </p:to>
                                    </p:set>
                                    <p:animEffect transition="in" filter="wipe(down)">
                                      <p:cBhvr>
                                        <p:cTn id="71" dur="580">
                                          <p:stCondLst>
                                            <p:cond delay="0"/>
                                          </p:stCondLst>
                                        </p:cTn>
                                        <p:tgtEl>
                                          <p:spTgt spid="3">
                                            <p:txEl>
                                              <p:pRg st="4" end="4"/>
                                            </p:txEl>
                                          </p:spTgt>
                                        </p:tgtEl>
                                      </p:cBhvr>
                                    </p:animEffect>
                                    <p:anim calcmode="lin" valueType="num">
                                      <p:cBhvr>
                                        <p:cTn id="7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4" end="4"/>
                                            </p:txEl>
                                          </p:spTgt>
                                        </p:tgtEl>
                                      </p:cBhvr>
                                      <p:to x="100000" y="60000"/>
                                    </p:animScale>
                                    <p:animScale>
                                      <p:cBhvr>
                                        <p:cTn id="78" dur="166" decel="50000">
                                          <p:stCondLst>
                                            <p:cond delay="676"/>
                                          </p:stCondLst>
                                        </p:cTn>
                                        <p:tgtEl>
                                          <p:spTgt spid="3">
                                            <p:txEl>
                                              <p:pRg st="4" end="4"/>
                                            </p:txEl>
                                          </p:spTgt>
                                        </p:tgtEl>
                                      </p:cBhvr>
                                      <p:to x="100000" y="100000"/>
                                    </p:animScale>
                                    <p:animScale>
                                      <p:cBhvr>
                                        <p:cTn id="79" dur="26">
                                          <p:stCondLst>
                                            <p:cond delay="1312"/>
                                          </p:stCondLst>
                                        </p:cTn>
                                        <p:tgtEl>
                                          <p:spTgt spid="3">
                                            <p:txEl>
                                              <p:pRg st="4" end="4"/>
                                            </p:txEl>
                                          </p:spTgt>
                                        </p:tgtEl>
                                      </p:cBhvr>
                                      <p:to x="100000" y="80000"/>
                                    </p:animScale>
                                    <p:animScale>
                                      <p:cBhvr>
                                        <p:cTn id="80" dur="166" decel="50000">
                                          <p:stCondLst>
                                            <p:cond delay="1338"/>
                                          </p:stCondLst>
                                        </p:cTn>
                                        <p:tgtEl>
                                          <p:spTgt spid="3">
                                            <p:txEl>
                                              <p:pRg st="4" end="4"/>
                                            </p:txEl>
                                          </p:spTgt>
                                        </p:tgtEl>
                                      </p:cBhvr>
                                      <p:to x="100000" y="100000"/>
                                    </p:animScale>
                                    <p:animScale>
                                      <p:cBhvr>
                                        <p:cTn id="81" dur="26">
                                          <p:stCondLst>
                                            <p:cond delay="1642"/>
                                          </p:stCondLst>
                                        </p:cTn>
                                        <p:tgtEl>
                                          <p:spTgt spid="3">
                                            <p:txEl>
                                              <p:pRg st="4" end="4"/>
                                            </p:txEl>
                                          </p:spTgt>
                                        </p:tgtEl>
                                      </p:cBhvr>
                                      <p:to x="100000" y="90000"/>
                                    </p:animScale>
                                    <p:animScale>
                                      <p:cBhvr>
                                        <p:cTn id="82" dur="166" decel="50000">
                                          <p:stCondLst>
                                            <p:cond delay="1668"/>
                                          </p:stCondLst>
                                        </p:cTn>
                                        <p:tgtEl>
                                          <p:spTgt spid="3">
                                            <p:txEl>
                                              <p:pRg st="4" end="4"/>
                                            </p:txEl>
                                          </p:spTgt>
                                        </p:tgtEl>
                                      </p:cBhvr>
                                      <p:to x="100000" y="100000"/>
                                    </p:animScale>
                                    <p:animScale>
                                      <p:cBhvr>
                                        <p:cTn id="83" dur="26">
                                          <p:stCondLst>
                                            <p:cond delay="1808"/>
                                          </p:stCondLst>
                                        </p:cTn>
                                        <p:tgtEl>
                                          <p:spTgt spid="3">
                                            <p:txEl>
                                              <p:pRg st="4" end="4"/>
                                            </p:txEl>
                                          </p:spTgt>
                                        </p:tgtEl>
                                      </p:cBhvr>
                                      <p:to x="100000" y="95000"/>
                                    </p:animScale>
                                    <p:animScale>
                                      <p:cBhvr>
                                        <p:cTn id="84"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1480</TotalTime>
  <Words>3819</Words>
  <Application>Microsoft Office PowerPoint</Application>
  <PresentationFormat>Presentación en pantalla (4:3)</PresentationFormat>
  <Paragraphs>133</Paragraphs>
  <Slides>34</Slides>
  <Notes>0</Notes>
  <HiddenSlides>0</HiddenSlides>
  <MMClips>0</MMClips>
  <ScaleCrop>false</ScaleCrop>
  <HeadingPairs>
    <vt:vector size="4" baseType="variant">
      <vt:variant>
        <vt:lpstr>Tema</vt:lpstr>
      </vt:variant>
      <vt:variant>
        <vt:i4>1</vt:i4>
      </vt:variant>
      <vt:variant>
        <vt:lpstr>Títulos de diapositiva</vt:lpstr>
      </vt:variant>
      <vt:variant>
        <vt:i4>34</vt:i4>
      </vt:variant>
    </vt:vector>
  </HeadingPairs>
  <TitlesOfParts>
    <vt:vector size="35" baseType="lpstr">
      <vt:lpstr>Tema de Office</vt:lpstr>
      <vt:lpstr>Presentación de PowerPoint</vt:lpstr>
      <vt:lpstr>La autoridad del discipulado</vt:lpstr>
      <vt:lpstr>El sueño de Dios siempre ha sido la salvación del hombre</vt:lpstr>
      <vt:lpstr>Una de las facetas del liderazgo, en este caso, la de Dios, es la habilidad de delegar responsabilidades a aquellos discípulos potenciales</vt:lpstr>
      <vt:lpstr>Los beneficios de «Escudriñar» la Biblia</vt:lpstr>
      <vt:lpstr>¿Qué exigencia le hace Dios a los Israelitas después de sacarlos de la esclavitud Egipcia? </vt:lpstr>
      <vt:lpstr>Presentación de PowerPoint</vt:lpstr>
      <vt:lpstr>Moisés delega ciertas funciones dentro del pueblo de Israel </vt:lpstr>
      <vt:lpstr>Presentación de PowerPoint</vt:lpstr>
      <vt:lpstr>Presentación de PowerPoint</vt:lpstr>
      <vt:lpstr> ¿Qué hacía Jesús cuando delegaba autoridad a sus discípulos?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AUTORIDAD DEL DISCÍPULO.</dc:title>
  <dc:creator>FAMILIA FIERRO CH</dc:creator>
  <cp:lastModifiedBy>FAMILIA FIERRO CH</cp:lastModifiedBy>
  <cp:revision>183</cp:revision>
  <dcterms:created xsi:type="dcterms:W3CDTF">2013-05-02T14:46:46Z</dcterms:created>
  <dcterms:modified xsi:type="dcterms:W3CDTF">2014-08-06T10:26:24Z</dcterms:modified>
</cp:coreProperties>
</file>